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ink/inkAction1.xml" ContentType="application/vnd.ms-office.inkAction+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Action2.xml" ContentType="application/vnd.ms-office.inkAction+xml"/>
  <Override PartName="/ppt/tags/tag4.xml" ContentType="application/vnd.openxmlformats-officedocument.presentationml.tags+xml"/>
  <Override PartName="/ppt/notesSlides/notesSlide5.xml" ContentType="application/vnd.openxmlformats-officedocument.presentationml.notesSlide+xml"/>
  <Override PartName="/ppt/ink/inkAction3.xml" ContentType="application/vnd.ms-office.inkAction+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Action4.xml" ContentType="application/vnd.ms-office.inkAction+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Action5.xml" ContentType="application/vnd.ms-office.inkAction+xml"/>
  <Override PartName="/ppt/tags/tag5.xml" ContentType="application/vnd.openxmlformats-officedocument.presentationml.tags+xml"/>
  <Override PartName="/ppt/notesSlides/notesSlide10.xml" ContentType="application/vnd.openxmlformats-officedocument.presentationml.notesSlide+xml"/>
  <Override PartName="/ppt/ink/inkAction6.xml" ContentType="application/vnd.ms-office.inkAction+xml"/>
  <Override PartName="/ppt/notesSlides/notesSlide11.xml" ContentType="application/vnd.openxmlformats-officedocument.presentationml.notesSlide+xml"/>
  <Override PartName="/ppt/ink/inkAction7.xml" ContentType="application/vnd.ms-office.inkAction+xml"/>
  <Override PartName="/ppt/notesSlides/notesSlide12.xml" ContentType="application/vnd.openxmlformats-officedocument.presentationml.notesSlide+xml"/>
  <Override PartName="/ppt/ink/inkAction8.xml" ContentType="application/vnd.ms-office.inkAction+xml"/>
  <Override PartName="/ppt/tags/tag6.xml" ContentType="application/vnd.openxmlformats-officedocument.presentationml.tags+xml"/>
  <Override PartName="/ppt/notesSlides/notesSlide13.xml" ContentType="application/vnd.openxmlformats-officedocument.presentationml.notesSlide+xml"/>
  <Override PartName="/ppt/ink/inkAction9.xml" ContentType="application/vnd.ms-office.inkAction+xml"/>
  <Override PartName="/ppt/notesSlides/notesSlide14.xml" ContentType="application/vnd.openxmlformats-officedocument.presentationml.notesSlide+xml"/>
  <Override PartName="/ppt/ink/inkAction10.xml" ContentType="application/vnd.ms-office.inkAction+xml"/>
  <Override PartName="/ppt/notesSlides/notesSlide15.xml" ContentType="application/vnd.openxmlformats-officedocument.presentationml.notesSlide+xml"/>
  <Override PartName="/ppt/ink/inkAction11.xml" ContentType="application/vnd.ms-office.inkAction+xml"/>
  <Override PartName="/ppt/notesSlides/notesSlide16.xml" ContentType="application/vnd.openxmlformats-officedocument.presentationml.notesSlide+xml"/>
  <Override PartName="/ppt/ink/inkAction12.xml" ContentType="application/vnd.ms-office.inkAction+xml"/>
  <Override PartName="/ppt/tags/tag7.xml" ContentType="application/vnd.openxmlformats-officedocument.presentationml.tags+xml"/>
  <Override PartName="/ppt/notesSlides/notesSlide17.xml" ContentType="application/vnd.openxmlformats-officedocument.presentationml.notesSlide+xml"/>
  <Override PartName="/ppt/ink/inkAction13.xml" ContentType="application/vnd.ms-office.inkAction+xml"/>
  <Override PartName="/ppt/notesSlides/notesSlide18.xml" ContentType="application/vnd.openxmlformats-officedocument.presentationml.notesSlide+xml"/>
  <Override PartName="/ppt/ink/inkAction14.xml" ContentType="application/vnd.ms-office.inkAction+xml"/>
  <Override PartName="/ppt/ink/inkAction15.xml" ContentType="application/vnd.ms-office.inkAction+xml"/>
  <Override PartName="/ppt/notesSlides/notesSlide19.xml" ContentType="application/vnd.openxmlformats-officedocument.presentationml.notesSlide+xml"/>
  <Override PartName="/ppt/ink/inkAction16.xml" ContentType="application/vnd.ms-office.inkAction+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33"/>
  </p:notesMasterIdLst>
  <p:sldIdLst>
    <p:sldId id="256" r:id="rId2"/>
    <p:sldId id="275" r:id="rId3"/>
    <p:sldId id="257" r:id="rId4"/>
    <p:sldId id="258" r:id="rId5"/>
    <p:sldId id="259" r:id="rId6"/>
    <p:sldId id="260" r:id="rId7"/>
    <p:sldId id="261" r:id="rId8"/>
    <p:sldId id="262" r:id="rId9"/>
    <p:sldId id="263" r:id="rId10"/>
    <p:sldId id="264" r:id="rId11"/>
    <p:sldId id="265" r:id="rId12"/>
    <p:sldId id="266" r:id="rId13"/>
    <p:sldId id="287" r:id="rId14"/>
    <p:sldId id="267" r:id="rId15"/>
    <p:sldId id="268" r:id="rId16"/>
    <p:sldId id="269" r:id="rId17"/>
    <p:sldId id="270" r:id="rId18"/>
    <p:sldId id="271" r:id="rId19"/>
    <p:sldId id="272" r:id="rId20"/>
    <p:sldId id="273" r:id="rId21"/>
    <p:sldId id="274" r:id="rId22"/>
    <p:sldId id="278" r:id="rId23"/>
    <p:sldId id="276" r:id="rId24"/>
    <p:sldId id="277" r:id="rId25"/>
    <p:sldId id="281" r:id="rId26"/>
    <p:sldId id="279" r:id="rId27"/>
    <p:sldId id="280" r:id="rId28"/>
    <p:sldId id="282" r:id="rId29"/>
    <p:sldId id="284" r:id="rId30"/>
    <p:sldId id="286" r:id="rId31"/>
    <p:sldId id="285"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EB7AAB-2088-4B45-B7AC-BE1A3B1A172C}" v="153" dt="2019-09-11T16:58:31.8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106" autoAdjust="0"/>
  </p:normalViewPr>
  <p:slideViewPr>
    <p:cSldViewPr>
      <p:cViewPr varScale="1">
        <p:scale>
          <a:sx n="77" d="100"/>
          <a:sy n="77" d="100"/>
        </p:scale>
        <p:origin x="260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1920" max="1366" units="cm"/>
          <inkml:channel name="Y" type="integer" min="-453" max="768" units="cm"/>
          <inkml:channel name="T" type="integer" max="2.14748E9" units="dev"/>
        </inkml:traceFormat>
        <inkml:channelProperties>
          <inkml:channelProperty channel="X" name="resolution" value="86.24672" units="1/cm"/>
          <inkml:channelProperty channel="Y" name="resolution" value="57.32394" units="1/cm"/>
          <inkml:channelProperty channel="T" name="resolution" value="1" units="1/dev"/>
        </inkml:channelProperties>
      </inkml:inkSource>
      <inkml:timestamp xml:id="ts0" timeString="2019-09-11T16:06:58.935"/>
    </inkml:context>
    <inkml:brush xml:id="br0">
      <inkml:brushProperty name="width" value="0.05292" units="cm"/>
      <inkml:brushProperty name="height" value="0.05292" units="cm"/>
      <inkml:brushProperty name="color" value="#C00000"/>
    </inkml:brush>
  </inkml:definitions>
  <inkml:trace contextRef="#ctx0" brushRef="#br0">7158 12724 0,'35'0'68,"0"0"-65,-1 0-1,140 69 15,-139-69-2,208 70 1,70 34 1,0 35-1,-70-35 1,35 1 0,35 34 0,-35-35-1,-139-69 1,-70-1 0,-34-34-1,0 35 1,-1 0 0,71 69 0,-1-69-1,-70 0 1,1-35-1,0 0 22,0 34-24</inkml:trace>
</inkml:ink>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1366" units="cm"/>
          <inkml:channel name="Y" type="integer" min="-453" max="768" units="cm"/>
          <inkml:channel name="T" type="integer" max="2.14748E9" units="dev"/>
        </inkml:traceFormat>
        <inkml:channelProperties>
          <inkml:channelProperty channel="X" name="resolution" value="86.24672" units="1/cm"/>
          <inkml:channelProperty channel="Y" name="resolution" value="57.32394" units="1/cm"/>
          <inkml:channelProperty channel="T" name="resolution" value="1" units="1/dev"/>
        </inkml:channelProperties>
      </inkml:inkSource>
      <inkml:timestamp xml:id="ts0" timeString="2019-09-11T16:07:11.491"/>
    </inkml:context>
    <inkml:brush xml:id="br0">
      <inkml:brushProperty name="width" value="0.05292" units="cm"/>
      <inkml:brushProperty name="height" value="0.05292" units="cm"/>
      <inkml:brushProperty name="color" value="#C00000"/>
    </inkml:brush>
  </inkml:definitions>
  <iact:action type="add" startTime="59333">
    <iact:property name="dataType"/>
    <iact:actionData xml:id="d0">
      <inkml:trace xmlns:inkml="http://www.w3.org/2003/InkML" xml:id="stk0" contextRef="#ctx0" brushRef="#br0">14351 15678 0,'69'0'29,"-69"-34"-7,35 34-21,35 0 16,-36 0-2,36-35 1,138 0 1,1 0 0,-35 1-1,-140 34-15,140-35 15,-70 35 1,-34 0-1,-1 0 1,1 0 0,-1 0-1,35 35 1,1-1 0,-1-34 0,0 0-1,-69 35 1,0-35 0,34 0-1,1 35 1,-1-35 0,1 0-1,-1 35 1,-34-35 0,34 0 0,-34 0 5,0 0-11,0 0 7,-1 0 15</inkml:trace>
    </iact:actionData>
  </iact:action>
  <iact:action type="add" startTime="105543">
    <iact:property name="dataType"/>
    <iact:actionData xml:id="d1">
      <inkml:trace xmlns:inkml="http://www.w3.org/2003/InkML" xml:id="stk1" contextRef="#ctx0" brushRef="#br0">17721 17069 0</inkml:trace>
    </iact:actionData>
  </iact:action>
  <iact:action type="add" startTime="105713">
    <iact:property name="dataType"/>
    <iact:actionData xml:id="d2">
      <inkml:trace xmlns:inkml="http://www.w3.org/2003/InkML" xml:id="stk2" contextRef="#ctx0" brushRef="#br0">17965 16930 0</inkml:trace>
    </iact:actionData>
  </iact:action>
  <iact:action type="add" startTime="105864">
    <iact:property name="dataType"/>
    <iact:actionData xml:id="d3">
      <inkml:trace xmlns:inkml="http://www.w3.org/2003/InkML" xml:id="stk3" contextRef="#ctx0" brushRef="#br0">17965 16930 0,'0'35'171,"0"-1"-165,34 1 3,-34 0 4,35-35 4,35 35 0,-36-1-16,36 1 15,-1-35 1,-34 0-1,69 35 1,-69-35 0,0 0 2,-1 0-5,1 0 2,0 0 1,34 0 0,-34 0-1,0 0 1,34 0 0,1 0-1,-1 0 1,1 0 0,34 35-1,0-35 1,-34 34 0,34-34 0,-34 0 0,-1 0-1,1 0 0,-1 0 1,-34 0 0,0 0 0,-1 0-1,1 0 1,35 0 0,-1 0-1,-34 0 1,34-34 0,1-1 0,34 35 0,-34-35-1,34 0 0,-35 35 2,36-34-2,-36 34 1,1-35-1,-36 35 1,36 0 0,-1 0-1,1-35 1,-1 35-1,1-35 1,-1 35 0,1-34 0,-36-1-1,1 35 1,35-35 0,-36-34-1,1-1 1,0 35 0,-35-34-1,35-1 1,-1-34 0,-34 34-1,0 1 1,0-1 0,35-34 0,0-35-1,-35 0 1,35 0-1,-35 0 1,34-35 0,-34 35 0,0 0-1,0 0 1,0 0 0,0 0-1,-34-35 1,34 70 0,-35-1-1,-35 36 1,36-35 0,-1 34 0,-35 1-1,-34-36 2,-35-34-2,0 35 0,-34 0 1,68-1 0,-34 71-1,35-1 1,0 0 0,-70 35 0,-69 0-1,0 0 1,104 35-1,0-35 1,69 35 0,1-1-1,-1 1 1,35-35 0,1 35-1,-36 0 1,70-1 0,-35 1-1,1 0 1,-36 0 0,35-1-1,-69 1 1,69 0 0,-34 0 0,-35 34-1,-35 1 1,104-35 0,-34-35-1,34 69 1,0-34 0,0 34-1,1 36 1,-1-36 0,35 35-1,-35 36 1,35-36 0,0 0-1,0-34 1,0 34 0,0 0-1,0-34 1,35-1 0,-35 1-1,0 34 1,35 0 0,-35-34 0,0-1-1,0 1 1,0 34-1,34 0 1,-34-34 0,35-35 0,-35 34-1,0 1 1,35-1 0,-35-34-1,0 0 1,0 34 0,0-34-1,0 0 1,0 34 0,0 1-1,-35 34 1,0-69 0,35 69 0,0-69 0,-34 0 0,34 0 15,-35-35 68,0 0-67,35 34 2,-35-34 25,1 0 103,34 35-106,-35 0-48,35 0 3</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1366" units="cm"/>
          <inkml:channel name="Y" type="integer" min="-453" max="768" units="cm"/>
          <inkml:channel name="T" type="integer" max="2.14748E9" units="dev"/>
        </inkml:traceFormat>
        <inkml:channelProperties>
          <inkml:channelProperty channel="X" name="resolution" value="86.24672" units="1/cm"/>
          <inkml:channelProperty channel="Y" name="resolution" value="57.32394" units="1/cm"/>
          <inkml:channelProperty channel="T" name="resolution" value="1" units="1/dev"/>
        </inkml:channelProperties>
      </inkml:inkSource>
      <inkml:timestamp xml:id="ts0" timeString="2019-09-11T16:07:11.491"/>
    </inkml:context>
    <inkml:brush xml:id="br0">
      <inkml:brushProperty name="width" value="0.05292" units="cm"/>
      <inkml:brushProperty name="height" value="0.05292" units="cm"/>
      <inkml:brushProperty name="color" value="#C00000"/>
    </inkml:brush>
  </inkml:definitions>
  <iact:action type="add" startTime="42329">
    <iact:property name="dataType"/>
    <iact:actionData xml:id="d0">
      <inkml:trace xmlns:inkml="http://www.w3.org/2003/InkML" xml:id="stk0" contextRef="#ctx0" brushRef="#br0">22343 13558 0,'-35'0'17,"0"0"16,0 0-22,1 0 28,34 35-22,-35-1 0,35 36-1,0-1-15,0-34 15,0 35 1,69 69-1,36-35 1,-36 0 0,35 1-1,-104-36 1,35 35 0,0-69-1,0 35 1,-1-1 0,1 36-1,0 68 1,34 1 0,36-35 0,-36-69-1,-34-35 1,-35-1-1,0 71 2,0-71-2,0 1 1,-35 35 0,-69 69-1,-35 0 1,104-105-1,-104 106 1,35-36 0,-35-35-1,35 1 1,34-1 0,-34 1-1,104-35 1,0-1 0,-35 1 1,35 0-3,-69 35 2,69-36 0,-35-34 0,0 35-1,-104 35 1,-104-36 0,69 1-1</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1366" units="cm"/>
          <inkml:channel name="Y" type="integer" min="-453" max="768" units="cm"/>
          <inkml:channel name="T" type="integer" max="2.14748E9" units="dev"/>
        </inkml:traceFormat>
        <inkml:channelProperties>
          <inkml:channelProperty channel="X" name="resolution" value="86.24672" units="1/cm"/>
          <inkml:channelProperty channel="Y" name="resolution" value="57.32394" units="1/cm"/>
          <inkml:channelProperty channel="T" name="resolution" value="1" units="1/dev"/>
        </inkml:channelProperties>
      </inkml:inkSource>
      <inkml:timestamp xml:id="ts0" timeString="2019-09-11T16:07:11.491"/>
    </inkml:context>
    <inkml:brush xml:id="br0">
      <inkml:brushProperty name="width" value="0.05292" units="cm"/>
      <inkml:brushProperty name="height" value="0.05292" units="cm"/>
      <inkml:brushProperty name="color" value="#C00000"/>
    </inkml:brush>
  </inkml:definitions>
  <iact:action type="add" startTime="21401">
    <iact:property name="dataType"/>
    <iact:actionData xml:id="d0">
      <inkml:trace xmlns:inkml="http://www.w3.org/2003/InkML" xml:id="stk0" contextRef="#ctx0" brushRef="#br0">9208 7405 0,'35'0'91,"0"0"-83,0 0-2,-1 0 1,36 0 2,-1 0 8,1 0 0,-35 0-1,-1 0 18,1 0-18,0 0 1,0 0 64,-1 0-64,1 0-7,0 35-1,0-35 8,-35 34 64</inkml:trace>
    </iact:actionData>
  </iact:action>
  <iact:action type="add" startTime="28649">
    <iact:property name="dataType"/>
    <iact:actionData xml:id="d1">
      <inkml:trace xmlns:inkml="http://www.w3.org/2003/InkML" xml:id="stk1" contextRef="#ctx0" brushRef="#br0">20432 7544 0,'0'35'123,"0"-1"-116,34 71 6,1-105-7,0 69 10,0-34 0,-35 0 18,0 0-18,0-1 0,0 1 2,0 0-2,0 0 5,-35-35 25,0 34-30,0 71 1,35-36 0,0 35 0,35 35-1,35 1 1,-36-71 0,-34-34-1,0 0 78,-34-35-91,34 34 7,-35-34-8,0 0 6,35 35-8,-69 35 17,-1-1-1,35-34 1,35 34 0,-34-34 0,-36 35-1,1 34 1,34-69-1,0 0 1,-34-35 0,34 0-1</inkml:trace>
    </iact:actionData>
  </iact:action>
  <iact:action type="add" startTime="31741">
    <iact:property name="dataType"/>
    <iact:actionData xml:id="d2">
      <inkml:trace xmlns:inkml="http://www.w3.org/2003/InkML" xml:id="stk2" contextRef="#ctx0" brushRef="#br0">3440 8239 0,'35'0'108,"0"0"-95,0 0-9,34 0 13,-34 0-1,69 35 1,-34-35-1,69 0 1,0 0 0,0 0-1,-1 0 1,-33 0 0,-71 0 0,1 0 29,0 0-37,34 0 3,-34 0 4,35 0 1,-36 0-1,1 0 1,35 0 0,-1 0-1,-34 0-15,69 35 15,0-35 1,35 34-1,-34 1 1,34-35 0,34 0-1,-34 0 1,-34 0 0,-1 0-1,-69 0 1,-1 0 0,1 0 0,35 0-1,34 0 1,35 0-1,-35 0 1,-69 0 0,69-35 0,-34 35-1,34-34 1,0 34 0,-34 0-1,-36 0 1,36-35 0,-1 35-1,1-35 1,-36 35 0,1 0 0,35 0 0,-36 0-1,36 0 0,-1 0 1,-34 0 0,0 0-1,34 0 1,70 0 0,-104 0 0</inkml:trace>
    </iact:actionData>
  </iact:action>
</iact:actions>
</file>

<file path=ppt/ink/inkAction12.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1366" units="cm"/>
          <inkml:channel name="Y" type="integer" min="-453" max="768" units="cm"/>
          <inkml:channel name="T" type="integer" max="2.14748E9" units="dev"/>
        </inkml:traceFormat>
        <inkml:channelProperties>
          <inkml:channelProperty channel="X" name="resolution" value="86.24672" units="1/cm"/>
          <inkml:channelProperty channel="Y" name="resolution" value="57.32394" units="1/cm"/>
          <inkml:channelProperty channel="T" name="resolution" value="1" units="1/dev"/>
        </inkml:channelProperties>
      </inkml:inkSource>
      <inkml:timestamp xml:id="ts0" timeString="2019-09-11T16:07:11.491"/>
    </inkml:context>
    <inkml:brush xml:id="br0">
      <inkml:brushProperty name="width" value="0.05292" units="cm"/>
      <inkml:brushProperty name="height" value="0.05292" units="cm"/>
      <inkml:brushProperty name="color" value="#C00000"/>
    </inkml:brush>
  </inkml:definitions>
  <iact:action type="add" startTime="50304">
    <iact:property name="dataType"/>
    <iact:actionData xml:id="d0">
      <inkml:trace xmlns:inkml="http://www.w3.org/2003/InkML" xml:id="stk0" contextRef="#ctx0" brushRef="#br0">2537 6814 0,'35'0'201,"-1"0"-152,-34 35-43,35-35-2,0 0 50,0 0-22,-1 0-4,1 0 2,0 0-3,0 0-15,-1 0-5,36 0 4,-1 0 5,36 0 1,-71 0 1,1 0 14,0 0-15,0 0-6,-1 0 28,1 0-23,0 0 1,0 0-13,-1 0 12,36 0-1,-35-35 2,-1 35-2,36 0 1,-1-35 1,36 35 0,-71 0 0,1 0 29,0 0-26,0 0-3,34 0-1,-34 0 1,0 0-11,-1 0 38,1 0-43,0 0 15,34 0 1,35 0 0,-69 0 16,0 0-5,0 0-6,-1 0-5,36 0-17,-1 0 16,1 35 1,-1-35 0,-34 0 2,0 0-5,34 35 3,36-35-1,-1 0 1,-69 0 0,34 0-1,-34 0 1,0 0 0,34 0 0,-34 0-1,69 0 1,-34-35 0,-1 35-1,1 0 1,34 0 1,-35 0-1,-34 0-2,0 0 2,0 0 0,-1 0-1,1 0 1,0 0 0,34 0-1,36 0 1,-71 0 0,36 0-1,-35 35 1,-1-35 3,36 0-4,69 0 0,-70-35 0,-34 35 82,0 0-89,0 0 47,-1 0-8,1 0-35,0 0-9,0 0 17,69 0-5,0 0-15,0 0 15,-69 0 1,0 0 44,-1 0-46,1 0-4,0 0 18,0 0 46,-1 0-62,1 0 28,0 0-9,0 0-13,-1 0-16,1-35 15,104 35-18,35-35 17,-139 35-1,-1 0 1,-34-34 16</inkml:trace>
    </iact:actionData>
  </iact:action>
  <iact:action type="add" startTime="124580">
    <iact:property name="dataType"/>
    <iact:actionData xml:id="d1">
      <inkml:trace xmlns:inkml="http://www.w3.org/2003/InkML" xml:id="stk1" contextRef="#ctx0" brushRef="#br0">19632 11055 0,'0'35'44,"0"-1"-41,35-34 2,-35 35 19,70-35-7,34 35-1,35 0-15,0-35 14,69 35 3,1-35-2,-70 0 1,-104 0-1,-35 34-16,139-34 17,-70 0-1,105 0 1,-1 0 0,-34 0-1,0 70 1,-34 34 0,-36 35-1,-69-104-16,70 69 17,-70-69-17,69 104 17,-34 0-1,0 0 1,-35-69 0,-35-36 0,-35-34-1,1 0 1,-1 0 0,36 0-1,-36 0 1,1 35 0,34 0-1,0 34 1,0 36 0,35-36-1,0 1 1,35-1 0,-35 1-1,0-35 1,0-1 0,-35 36-1,1-35 1,-71-35 0,-33 34-1,-1 1 1,69 0 0,1 0 0,34-35 80</inkml:trace>
    </iact:actionData>
  </iact:action>
  <iact:action type="add" startTime="133692">
    <iact:property name="dataType"/>
    <iact:actionData xml:id="d2">
      <inkml:trace xmlns:inkml="http://www.w3.org/2003/InkML" xml:id="stk2" contextRef="#ctx0" brushRef="#br0">7471 13940 0,'35'0'111,"-1"0"-107,1 0 1,0 0 14,69 0-19,105 0 18,-105 0-2,-69 0 1,-1 0 11,1 0-19,35 0 4,34 0 3,-69 0 1,-1 0 16,1 0-21,0 0 9,0 0-4,-1 0-15,1 0 13,0 35 2,0-35 15,-1 0-23,1 0 16,35 0-24,-1 0 15,1 0 1,-36 0-1,1 0 1,0 0 31,0 0 97,-1 0-129,1 0-4,0 0 1,0 0 4,-1 0 1,1 0-3,35 0 2,-70-35 0,34 35-2</inkml:trace>
    </iact:actionData>
  </iact:action>
  <iact:action type="add" startTime="153989">
    <iact:property name="dataType"/>
    <iact:actionData xml:id="d3">
      <inkml:trace xmlns:inkml="http://www.w3.org/2003/InkML" xml:id="stk3" contextRef="#ctx0" brushRef="#br0">2780 14705 0,'0'-35'143,"35"35"-134,0 0 1,-1 0 5,1 0 4,0 0-3,0 0-15,-1 0 15,71 0 1,-36 0-1,1 0 1,-36 0 0,1 0-1,35 0 1,138 0 0,-34 0-1,0 0 1,-70 0 0,-69 0 0,-1 0 0,1 0 0,69 0-1,0 0 1,35 0-1,0 0 1,-69 0 1,-35 0-3,-1 0 18,1 0-24,35 0-1,69 0 9,-105 0-1,105-34 1,-34 34 0,-36 0-1,-34 0 1,69 0 0,35 0 0,35-35-1,-35 35 1,-70 0-1,1 0 1,-1 0 0,1 0 0,-1 0-1,1 0 1,-35 0 0,-1 0-1,36 0 1,-35 0-16,69 35 15,35-35 0,-35 0 1,0 0 0,1 0-1,-1 0 1,0 34 0,-35-34-1,-34 0 1,35 0 0,69 35-1,0 0 1,-70 0 0,1-35 0,-1 0-1,1 34 1,-1-34 0,-34 0-17,34 0 16,36 0 1,34 0 0,-105 0-1,36 0 1,-35 0 0,-1 0 0,1 0 0,0 0-1,34 0 1,-34 0 0,0 0 0,0 0 15,-1 0-28,1 0 31,0 0 26,0 0-40,-1 0-8,-34 35 4,35-35 41,0 0-33,0 0-8,34 35-13,35 0 10,-69-35 2,0 0 39,0 0-28,-1 34-10,1-34 113,0 0-114,0 0 24,-1 0-18,1 0 1,-35-34-21,35-1 17,-35 0-3</inkml:trace>
    </iact:actionData>
  </iact:action>
</iact:actions>
</file>

<file path=ppt/ink/inkAction13.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1366" units="cm"/>
          <inkml:channel name="Y" type="integer" min="-453" max="768" units="cm"/>
          <inkml:channel name="T" type="integer" max="2.14748E9" units="dev"/>
        </inkml:traceFormat>
        <inkml:channelProperties>
          <inkml:channelProperty channel="X" name="resolution" value="86.24672" units="1/cm"/>
          <inkml:channelProperty channel="Y" name="resolution" value="57.32394" units="1/cm"/>
          <inkml:channelProperty channel="T" name="resolution" value="1" units="1/dev"/>
        </inkml:channelProperties>
      </inkml:inkSource>
      <inkml:timestamp xml:id="ts0" timeString="2019-09-11T16:07:11.491"/>
    </inkml:context>
    <inkml:brush xml:id="br0">
      <inkml:brushProperty name="width" value="0.05292" units="cm"/>
      <inkml:brushProperty name="height" value="0.05292" units="cm"/>
      <inkml:brushProperty name="color" value="#C00000"/>
    </inkml:brush>
  </inkml:definitions>
  <iact:action type="add" startTime="45171">
    <iact:property name="dataType"/>
    <iact:actionData xml:id="d0">
      <inkml:trace xmlns:inkml="http://www.w3.org/2003/InkML" xml:id="stk0" contextRef="#ctx0" brushRef="#br0">4378 11194 0,'35'0'97,"0"0"-85,0 0 8,-1 0-15,1 35 7,0 34 5,34-34 0,-34 0-1,-35 0 2,35-35-3,-35 34 2,104 71 0,0-1 0,-34-35-1,-70-34 1,0 0 0,35-35-1,-35 35 1,0 34 0,34-69 0,-34 35-1</inkml:trace>
    </iact:actionData>
  </iact:action>
  <iact:action type="add" startTime="46235">
    <iact:property name="dataType"/>
    <iact:actionData xml:id="d1">
      <inkml:trace xmlns:inkml="http://www.w3.org/2003/InkML" xml:id="stk1" contextRef="#ctx0" brushRef="#br0">2919 11889 0,'35'-35'54,"0"35"-46,-35-34-5,34-1 15,71-35-16,68-34 13,-68 0 2,34 34-1,34-69 1,-34 35 0,-69 69 0,-35 35-1,-1-35 1</inkml:trace>
    </iact:actionData>
  </iact:action>
  <iact:action type="add" startTime="46828">
    <iact:property name="dataType"/>
    <iact:actionData xml:id="d2">
      <inkml:trace xmlns:inkml="http://www.w3.org/2003/InkML" xml:id="stk2" contextRef="#ctx0" brushRef="#br0">2641 10951 0,'35'0'3,"-70"0"-2,70 34 0,-35 1 18,35 0-3,-1 0 1,1 34-16,35 1 15,34 34 1,35-34 0,-35-1-1,0 1 1,-34-1 0,69 1-1,0 34 3,-104-104-5,69 104 3,0-34 0,35-1-1,-35-34 1</inkml:trace>
    </iact:actionData>
  </iact:action>
  <iact:action type="add" startTime="55493">
    <iact:property name="dataType"/>
    <iact:actionData xml:id="d3">
      <inkml:trace xmlns:inkml="http://www.w3.org/2003/InkML" xml:id="stk3" contextRef="#ctx0" brushRef="#br0">2989 13002 0,'34'0'68,"1"0"-58,0 34 0,0-34-8,-1 35 10,71 0 4,-71 0 1,36-1 0,34 36 1,-34-35-3,-1 34 1,-34-34 1,69 0-1,0 0 1,1 34 0,34-34-1,-105 0 1,1-35 10,-35 34-16,35 1 2,0-35 3,-35 35 2</inkml:trace>
    </iact:actionData>
  </iact:action>
  <iact:action type="add" startTime="56484">
    <iact:property name="dataType"/>
    <iact:actionData xml:id="d4">
      <inkml:trace xmlns:inkml="http://www.w3.org/2003/InkML" xml:id="stk4" contextRef="#ctx0" brushRef="#br0">3023 13662 0,'35'0'45,"0"0"-29,0 0 1,-1-35-1,71 1 1,-71 34-17,36-35 17,-1 35 1,-69-35-3,70 0 2,-1 35-1,1-34 1,-1-1 0,-34 0 0,0 0-1,0 35 40,-1 0-45,1-34 6,69-1-17,-34 35 17,-1-35 0,-69 0 0,35 35-2,-35-35 2,35 35 16,0 0-13,-1-34-6,1 34 3,34-35-1,-34 0 2,-35 0 9</inkml:trace>
    </iact:actionData>
  </iact:action>
  <iact:action type="add" startTime="69688">
    <iact:property name="dataType"/>
    <iact:actionData xml:id="d5">
      <inkml:trace xmlns:inkml="http://www.w3.org/2003/InkML" xml:id="stk5" contextRef="#ctx0" brushRef="#br0">4031 14740 0,'-35'0'37,"35"-35"-24,-34 35-10,-1 0 34,0 0-13,0 0-18,35-35 11,-69 35 0,-35-34-1,-35-1 1,69 0 0,1 35-1,34 0 34,0 0-33,-34 0-17,34 70 17,0-36 0,-34 1 0,69 0-1,-35 0 1,35-1-1,-35 1 1,-34 35 0,34-36-1,35 1 1,-35-35-1,35 35 1,0 0 0,0-1 0,-35 1 0,1 0-1,34 34 1,0-34 0,0 0-1,0 35 1,0-36 0,0 1 0,0 0-1,-35 0 1,35-1-1,0 1 1,0 35 0,0-1-1,0-34 1,0 34 0,0 1-1,35 34 1,-1-34 0,36 34-1,-1-34 1,1-1 0,34 1-1,0-1 1,1-34 0,-36-35-1,35 0 1,-69 0 1,69-70-3,1 1 2,-1-1 0,0-34 0,-34-35-1,-1 69 1,-69 1 0,35-1-1,0 1 1,34-1 0,0 1-1,36-1 1,-105 36 0,34-1-1,-34 0 1,0 0 0,35 1-1,0-1 1,-35 0 0,0 0 16,0 0-16,0 1-1,-35-1 1,35 0 0,-35 0 0,1-34-1,34 34 1,-70 0 0,35-34 0,1 34-1,-1 0 1,-34-34-1,34 34 1,-35 35-1,70-35 1,-34 35 0,-1 0 0,35-34-1,-35 34 1</inkml:trace>
    </iact:actionData>
  </iact:action>
</iact:actions>
</file>

<file path=ppt/ink/inkAction14.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1366" units="cm"/>
          <inkml:channel name="Y" type="integer" min="-453" max="768" units="cm"/>
          <inkml:channel name="T" type="integer" max="2.14748E9" units="dev"/>
        </inkml:traceFormat>
        <inkml:channelProperties>
          <inkml:channelProperty channel="X" name="resolution" value="86.24672" units="1/cm"/>
          <inkml:channelProperty channel="Y" name="resolution" value="57.32394" units="1/cm"/>
          <inkml:channelProperty channel="T" name="resolution" value="1" units="1/dev"/>
        </inkml:channelProperties>
      </inkml:inkSource>
      <inkml:timestamp xml:id="ts0" timeString="2019-09-11T16:07:11.491"/>
    </inkml:context>
    <inkml:brush xml:id="br0">
      <inkml:brushProperty name="width" value="0.05292" units="cm"/>
      <inkml:brushProperty name="height" value="0.05292" units="cm"/>
      <inkml:brushProperty name="color" value="#C00000"/>
    </inkml:brush>
  </inkml:definitions>
  <iact:action type="add" startTime="17754">
    <iact:property name="dataType"/>
    <iact:actionData xml:id="d0">
      <inkml:trace xmlns:inkml="http://www.w3.org/2003/InkML" xml:id="stk0" contextRef="#ctx0" brushRef="#br0">6324 5910 0,'-34'0'112,"-1"0"-103,0 0-3,0 35-3,1-35 9,-1 0 4,-35 35 1,1-35 0,34 0 0,-34 34-1,34-34-16,0 0 16,0 0 1,1 0 44,-1 0-39,0 0 15,0 0 28,1 35-48,-1-35-2,0 0-4,35 35 11,-35-35-22,1 0 17,-1 35 0,0-35 0,0 0 0,35 34-1,-34-34 83,34 35-87,-35-35 10,35 35-5,0 0 33,0-1-48,0 1 13,0 0 2,0 0-1,0-1 17,0 1-16,0 0 17,0 0-17,0 34-16,0-34 14,35 0 2,-1-35 1,1 0 2,0 0-8,139 35 5,-1-35-1,-34 34 1,-69-34-1,-35 35 1,-1-35 21,36-35-25,-35 35 4,104-139-2,0 105 2,-70-36-1,-69 35 1,0-34 0,0-1 0,0-69-1,35 35 1,0 34 0,-35 36 42,-35 34-35,0 0-6</inkml:trace>
    </iact:actionData>
  </iact:action>
  <iact:action type="add" startTime="20458">
    <iact:property name="dataType"/>
    <iact:actionData xml:id="d1">
      <inkml:trace xmlns:inkml="http://www.w3.org/2003/InkML" xml:id="stk1" contextRef="#ctx0" brushRef="#br0">1668 7335 0,'35'0'44,"0"0"-27,-1 0 1,-34-34-7,70 34 6,-35 0 0,34 0-1,1-35 1,-36 35 0,36 0 1,-35 0-4,-1 0 3,71-35 0,34 35 0,0-35-1,-35 1 1,-35 34 0,-34 0-1,0 0 34,0 0-33,-1 0 0,1 0-16,35 0 15,-36 0 0,36-35 1,34 35 0,-34 0-1,34 0 1,0 0 0,-34 0-1,-36 0 1,1 0-1,69 0 1,-34 0 0,-1 0 0,1 0 0,-1 0-1,1 0 1,34 0 0,-69 0-1,34 0 1,1 0-1,-1 0 1,-34 0 0,34 0-1,1 0 1,34 0 0,-34 0 0,34 0-1,-69 0 1,-1 0 0,36 0 0,-35 0 16,-35 35 71</inkml:trace>
    </iact:actionData>
  </iact:action>
  <iact:action type="add" startTime="51817">
    <iact:property name="dataType"/>
    <iact:actionData xml:id="d2">
      <inkml:trace xmlns:inkml="http://www.w3.org/2003/InkML" xml:id="stk2" contextRef="#ctx0" brushRef="#br0">1703 14079 0,'35'0'149,"-1"0"-116,1 0-20,0 0 4,0 0-16,34 0 15,1 0 2,-36 0-3,36 0 2,-1 0 0,36 0-1,-71 0 1,1 0 0,35 35 0,34-35-1,0 0 1,35 0-1,0 0 1,-69 35 0,69 0 0,0-35-1,-35 0 1,35 0 0,-35 0-1,35 0 1,-35 0 0,35 0 0,0 0-1,35 0 1,-35 0-1,-70 0 1,1 0 0,-1 0-1,-34 0 1,69 0 0,1 0 0,-1 0-1,70-35 1,-35 35 0,0-35-1,34 0 1,-34 1 0,35-1-1,-35 0 2,0 35-2,-69-35 0,-1 35 1,1-35 0,34 35-1,35 0 1,-70 0 0,1 0-1,-1 0 1,1 0 0,-1 0-1,1 0 1,69 0 0,0 0 0,34-34 0,36 34 0,-105-35-1,35 35 0,35 0 1,-70 0 0,35 0-1,0 0 1,-69 0 0,-1 0-1,1 0 1,-1 0 0,35 0 0,1 0-1,-1 0 1,0 0-1,0 0 1,1 0 0,-1 0 0,0 0-1,0 0 1,-34 0 0,34 0-1,0 0 1,-34 0 0,103 35-1,1-35 1,-70 34 0,35 1-1,-34-35 1,-1 35 0,0 0-1,35 0 1,-35-1 0,35-34-1,-34 35 1,-1 0 0,0-35 0,0 0-1,-34 0 1,-35 0-1,-35 35 1,34-35 0,71 34 0,-36-34-1,35 0 1,35 0 0,0 0-1,-34 0 1,-71 0 0,36 0 0,-35 0 43,-1 0-47,1 0 80,0 0-70,-1 0 4,36 0-26,34 0 15,-69 0 1,0 0 9,-1 0-15,36-34 2</inkml:trace>
    </iact:actionData>
  </iact:action>
  <iact:action type="add" startTime="70621">
    <iact:property name="dataType"/>
    <iact:actionData xml:id="d3">
      <inkml:trace xmlns:inkml="http://www.w3.org/2003/InkML" xml:id="stk3" contextRef="#ctx0" brushRef="#br0">1633 8448 0,'35'0'139,"0"34"-125,0-34-11,-1 0 2,71 0 11,68 0 1,-34 0 1,35 0-2,-35 0 0,-35 35 2,1-35-1,-36 0 0,-34 0-2,0 0 2,69 35-1,0-35 0,35 0 1,-35 0 0,-69 0-1,0 0 1,34 0 1,-34 0-2,69 0 0,1 0 1,-1 0 0,-35 0 0,1 0-1,34 0 1,35 0-1,-69 0 1,34 0 0,-70 0 0,71 0-1,-1 0 1,0 0-1,0-35 1,-34 35 0,-35 0 0,34 0-1,35 0 1,1 0 0,-1 0 0,0 0-1,0 0 1,1 0-1,-71-35 1,1 35-17,35 0 17,-36 0-1,36 0 1,34-34 0,0-1-1,-34 35 1,-1-35 0,-34 35 0,69 0 0,-34-35-1,34 35 2</inkml:trace>
    </iact:actionData>
  </iact:action>
  <iact:action type="add" startTime="79174">
    <iact:property name="dataType"/>
    <iact:actionData xml:id="d4">
      <inkml:trace xmlns:inkml="http://www.w3.org/2003/InkML" xml:id="stk4" contextRef="#ctx0" brushRef="#br0">1738 11889 0,'34'0'99,"1"0"-93,0 0 6,34 0-11,105-35 14,0 35 2,-139 0-1,138-34 0,-34 34 1,70 0 0,-35-35 0,34 35-1,1 0 1,-36 0 0,-68 0-1,-1 0 1,0 0 1,35 0-2,0 0 1,0-35-1,0 35 1,104 0 0,70 0-1,-278 0-16,173 0 17,105 0-1,34 0 1,1 0 0,-35 0-1,-140 0 1,-68 0 0,-1 0-1,-69 0 1,-1 0 0,1 0 1,104 0-2,69 0 0,105-35 1,0 1 1,-244 34-3,279-70 1,34 70 1,-104-35 0,-139 35 0,-69 0-1,34 0 1,70 0 0,138 0 0,105 0-1,-104 0 1,-35 35-1,-174-35 1,0 0 0,1 35-1,207-35 1,71 0 0,-71-35-1,-138 35 1,-70 0 0,-34 0 0,-1 0-1,1 0 1,138 0 0,70 35-1,-104 0 2,34-1-3,-103-34 2,-36 0 0,70 0-1,35 35 1,0 0 0,34-35 0,1 0-1,-36 0 1,-103 0 0,-35 0-1,-1 0 2,1 0-1,139 0-2,-70 0 2,35 0 0,69 0 1,-34 0-3,69-35 2,-208 35-17,243 0 17,-69 0-1,-140 35 1,-34-35 0,0 0-1,69 0 1,0 0 0,0 0 0,-34 0-1,69 0 1,-70 0 0,-34 0-1,35 0 1,-1 0-1,1 0 1,-1-35 0,35 35 0,1 0-1,34 0 1,-70-35-1,-34 35 1</inkml:trace>
    </iact:actionData>
  </iact:action>
  <iact:action type="add" startTime="97662">
    <iact:property name="dataType"/>
    <iact:actionData xml:id="d5">
      <inkml:trace xmlns:inkml="http://www.w3.org/2003/InkML" xml:id="stk5" contextRef="#ctx0" brushRef="#br0">1529 15505 0,'35'0'99,"-35"-35"-43,35 35-50,-1 0 16,1 0 8,0-35-13,0 35-15,-1-35 29,1 35-14,0 0-17,69-34 17,-34-1-1,-36 0 3,1 35 30,0 0-43,0 0 4,34 0 8,-34 0-3,34 0 2,36 0 0,-1 0-1,35 0 1,0 0-1,-35 0 1,0 0 0,1 35-1,34-35 2,-70 35-2,35-35 0,1 0 1,-36 0 0,1 0 0,-1 0-1,35 0 1,-69 0 0,0 0-1,34 0 1,-34 0 0,69 0 0,35 0-1,-35 0 1,1 0-1,-1 0 1,-35 0 0,36 0 0,-36-35-1,1 35 1,69 0-1,0-35 1,69 0 0,-34 35 0,-35 0-1,0 0 1,0-35 0,0 35-1,0 0 1,-70 0 0,-34 0-1,69 0 1,35 0 0,-34 0-1,-1 0 1,0 0 0,-34 0-1,34 0 1,35 0 0,0 0 0,34 0-1,-34 0 1,0 0 0,35 35-1,-35-35 1,-35 0-1,35 35 1,-34-35 0,-1 0 0,0 0-1,0 0 1,-69 0 0,0 0-17,0 0 17,-1 0-1,1 0 1,69 0-1,-34 0 1,34 0 0,0 0-1,-69 0 2,35 0-2,-1 0 0,35 0 1,35 0 0,35 0 0,0 0-1,-35 0 1,-35 0 0,-35 0-1,1 0 1,34 0 0,0 35-1,1-35 1,-1 0 0,-69 0-1,-1 0 1,71 0 0,-36 35 0,70-35-1,0 69 1,-35-69 0,-34 0-1,-35 35 1,-1-35 1,71 0-2,-36 35 1,-34-35-1,69 0 0,-34 0 1,-36 34 0,1-34-1,0 0 13,0 0-8,-1 0-17,1 0 10,0 0 36,0 0-29,-1 0-2,1 0-9,0 0 6,0 0 3,-1 0-2,1 0-3,0 0 61,0 0-69,-1 0 6,1 0 4,0 0 8,0 0-7,-35-34 0,34 34 0</inkml:trace>
    </iact:actionData>
  </iact:action>
</iact:actions>
</file>

<file path=ppt/ink/inkAction15.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1366" units="cm"/>
          <inkml:channel name="Y" type="integer" min="-453" max="768" units="cm"/>
          <inkml:channel name="T" type="integer" max="2.14748E9" units="dev"/>
        </inkml:traceFormat>
        <inkml:channelProperties>
          <inkml:channelProperty channel="X" name="resolution" value="86.24672" units="1/cm"/>
          <inkml:channelProperty channel="Y" name="resolution" value="57.32394" units="1/cm"/>
          <inkml:channelProperty channel="T" name="resolution" value="1" units="1/dev"/>
        </inkml:channelProperties>
      </inkml:inkSource>
      <inkml:timestamp xml:id="ts0" timeString="2019-09-11T16:07:11.491"/>
    </inkml:context>
    <inkml:brush xml:id="br0">
      <inkml:brushProperty name="width" value="0.05292" units="cm"/>
      <inkml:brushProperty name="height" value="0.05292" units="cm"/>
      <inkml:brushProperty name="color" value="#C00000"/>
    </inkml:brush>
  </inkml:definitions>
  <iact:action type="add" startTime="31561">
    <iact:property name="dataType"/>
    <iact:actionData xml:id="d0">
      <inkml:trace xmlns:inkml="http://www.w3.org/2003/InkML" xml:id="stk0" contextRef="#ctx0" brushRef="#br0">5560 6188 0,'35'0'148,"-1"0"-141,1-35-5,0 35 15,69-34 0,139 34-1,-69 0 1,-35 0 0,-104 0-17,0 0 17,-1 0 0,1 0-1,35 0 1,-1 0 0,-34 0-1,0 34 1,34-34-1,-34 0 0,69 0 1,35 0 1,0 0-2,0 0 0,0 35 1,0-35 0,0 35 0,0 0-1,0-1 1,-70 1 0,36-35-1,-36 0 1,35 0 0,35 35 0,-69-35-1,-35 0 1,-35 35-1,34-35 1,36 34 0,104-34-1,-1 0 1,-34 0 0,-104 0-1,0 0 2,0 0-2,34 0 1,-34 0 1,0 0-1,-1 0-2,36 0 1,-35 0 1,34 0 0,-34 0 0,0 0-1,34 0 1,-34-34-1,34 34 1,35 0 0,1 0-1,-71 0 1,1 0 16,0 0-31,0 0 25,-1 0-4,1 0 5,0 0 81,0 0-104,-1 0 19,1 0-8,104 0-15,-104 0 16</inkml:trace>
    </iact:actionData>
  </iact:action>
  <iact:action type="add" startTime="34865">
    <iact:property name="dataType"/>
    <iact:actionData xml:id="d1">
      <inkml:trace xmlns:inkml="http://www.w3.org/2003/InkML" xml:id="stk1" contextRef="#ctx0" brushRef="#br0">14212 6188 0,'35'0'96,"-1"0"-90,1 0 1,0 0 3,0 0-5,69 0 11,0 0 1,35 0 0,0 0-1,0-35 1,-35 35 0,1 0-1,-36 0 3,-34 0-3,0 0-1,34 0 2,1 0-1,-1 0 1,-34 0 0,-1 0-1,36 0 1,-35 0 0,-1 0-1,36 0 1,-35 0 0,-1 0-1,1 35 1,35-35 0,-1 0 0,35 0-1,1 0 1,-36 35 0,1-35-1,-36 0 1,71 0 0,-71 35-1,71-35 1,-36 0 0,1 0-1,-36 0 1,1 0-16,0 0 15,34 0 1,1 0-1,-1 0 1,1 0-1,-35 0 2,34 0-2,-34 0 0,34 0 1,1 0 0,34 0 0,-69 0-1,0 0 2,-1 0 14,1 0-29,69 0 12,35 0 2,-69 0 0,-1 0 0,1 0-2,-35 0 3,-1 0-2,1 0 1,0 0-1,34 0 1,-34 0 0,0 0-1,-1 0 1,36 0 0,-35 0-1,-1 0 0,1 0 2,0 0 1,0 34-4,-1-34 1,1 0 17,0 0-32,0 0 14,34 0 2,-34 0-1,0 0 1</inkml:trace>
    </iact:actionData>
  </iact:action>
  <iact:action type="add" startTime="46404">
    <iact:property name="dataType"/>
    <iact:actionData xml:id="d2">
      <inkml:trace xmlns:inkml="http://www.w3.org/2003/InkML" xml:id="stk2" contextRef="#ctx0" brushRef="#br0">1633 14601 0,'35'0'80,"0"0"-79,0 0 14,138 0 2,-138 0-17,313 35 16,242-1 1,1-34-1,-139 0 1,-139 0 0,34 0-1,-139 0 1,36 0 0,-1 0 0,-35 0-1,-69 0 2,35 0-2,-35 0 1,35 0-1,34 70 1,36-35-1,68-35 1,105 34 0,-69-34-1,34 35 1,35 0 0,-104-35-1,-1 0 1,1 0 0,-104 0-1,-36 0 1,36 0 0,34-35-1,0 0 1,105 35 0,-70-34-1,-70 34 2,1-35-2,-36 35 1,71 0-1,34 0 1,34-35 0,-68 0-1,-106 1 1,-33 34 0,-71 0 33,175-35-33,-35 35-15,-1 0 12,1 0 3,0 0 1,-35 0-2,35 0 1,-140 0-2,175 0 2,-1 0 0,105 0 0,-70 0-1,-104 0 1,0 0 0,-104 0-1,34 0 1,175 0 0,-71 0-1,1 0 1,-70 0 0,1 0-1,-71 0 1,105 0 0,70 0-1,-70 0 1,0 0 0,69 0 0,-34 0 0,104 0-1,-104 0 1,-70 0-1,-69 0 51,0 0-31,-1 0-18,1 0-5,0 0 4,0 0-1,-1 0-14</inkml:trace>
    </iact:actionData>
  </iact:action>
  <iact:action type="add" startTime="48967">
    <iact:property name="dataType"/>
    <iact:actionData xml:id="d3">
      <inkml:trace xmlns:inkml="http://www.w3.org/2003/InkML" xml:id="stk3" contextRef="#ctx0" brushRef="#br0">1356 15296 0,'34'0'41,"1"0"-36,0 0 0,0 0-1,103 0 10,-103 0 2,208 0 1,70 0 0,69 0 0,-69 35-1,-104-35 1,-140 0 0,-34 0-1,69 0 1,-34 35 0,69-35 0,-35 0 0,-69 0-2,104 0 2,0 0 0,-35 0 0,-69 0-1,-1 0 1,36 0 0,-1 0-1,-34 0 1,0 0 0,34 0-1,1 0 1,34-35 0,-69 35 0,-1 0 16</inkml:trace>
    </iact:actionData>
  </iact:action>
  <iact:action type="add" startTime="53460">
    <iact:property name="dataType"/>
    <iact:actionData xml:id="d4">
      <inkml:trace xmlns:inkml="http://www.w3.org/2003/InkML" xml:id="stk4" contextRef="#ctx0" brushRef="#br0">1460 13175 0,'35'0'121,"-1"0"-120,1 0 5,0 0 14,173 70-4,1-35 1,34 0-15,-69-1 12,-35-34 4,0 35-2,-35 0 0,0-35 2,-34 35-2,34-35 0,-35 0 1,36 0 1,34 0-2,0 0 0,-105 0 2,140 0-3,0 0 2,0 0 0,34-35-1,-69 35 1,35-35-1,-1-34 1,36 34 0,34 35-1,35-35 1,-35 0 0,-34 35 0,-70-35-1,-70 35 1,105-34 0,104-1 0,0 0 0,0 0-1,-104 35 0,-35-34 1,69 34 0,1-35-1,-1 0 1,70 35 0,0-35-1,0 35 1,35-34 0,0-1-1,-35 35 1,-1 0 1,-33 0-2,-36 0 0,35 0 1,1 0-1,-36 0 1,35 0 0,1 69-1,34-34 2,34-35-2,-34 0 1,-35 0-1,-34 0 1,-70 0 0,69 0-1,36 0 2,-1 0-1,0-35-1,-34 35 0,34-34 1,-69-1-1,-35 35 2,34-35-2,1 35 1,69-35-1,-69 1 1,0 34 0,34 0-1,-34 0 1,-105 0-16,140 34 16,34 1-2,-104 0 3,0 0-1,-35-35-1,1 34 1,-1-34-1,70 0 0,-70 0 2,35 0-2,-35 35 1,35 0-1,0 0 2,35-1-2,138 71 0,1-1 1,0 0 0,-70 1 1,0-71-3,-69 1 2,0 0 0,-35 0-1,-70-35 1,70 0 0,0 0-1,70 0 1,34 0-1,-69 0 1,-70 0 0,-35 0 0,-34-35-1,0 35 2,34 0-1,-34-35 15,0 35 21,-35-35-13,35 35-16</inkml:trace>
    </iact:actionData>
  </iact:action>
  <iact:action type="add" startTime="71493">
    <iact:property name="dataType"/>
    <iact:actionData xml:id="d5">
      <inkml:trace xmlns:inkml="http://www.w3.org/2003/InkML" xml:id="stk5" contextRef="#ctx0" brushRef="#br0">1807 11055 0,'35'0'202,"0"0"-200,-1 0 3,71 0 2,138 35 9,0-1 1,35 1 0,-104 0 0,-70 0-1,0 0 2,-34-35-2,69 0 2,-139 34-3,174-34 1,-1 35 1,36-35-1,-35 35 1,34 0 0,0-35 0,105 0-1,-104 0 1,-1 0-1,-69 34 1,35-34 0,69 0 0,-34 35-1,34-35 2,70 0-3,-70 0 3,0 0-2,-69 0 1,-1 0-1,1 0 1,35 0 0,-1-35-1,-34 35 1,0 0 0,-1 0-1,-34 0 1,35 0 0,69 0 0,35-34 0,-69-1-1,-1 35 1,35 0-1,-34 0 1,34 0-1,-34 0 1,34-35 0,-35 35 0,-34 0 0,35 0-1,-1 0 1,-34 0-1,69-35 1,-139 1 0,35 34 0,-34 0-1,-36 0 1,35 0-1,1 0 1,33 0 0,36 0 0,0-35-1,34 35 1,36 0 0,-36 0-1,-34-35 1,34 35 0,-69 0-1,0 0 1,0 0 0,35 0-1,35-35 1,103 0 0,-34-34-1,35 34 1,0 0 0,-140 35 0,-68 0-1,34 0 1,34 0 0,1 0-1,-35 0 1,-35 0 0,-34 0-1,-1 0 1,1 0-1,34 0 2,-34-34-1,-36 34-1,71 0 0,-36 0 1,-34 0 17,0 0-28,34 0 5,35 0 5,1 0 1,-1 0 1,-35 0-2,-34 0 0,34 34 0,1 1 1,-35-35 0,-1 0-1,1 0 62,-35 35-54,35-35 3,0 0 22,-35 35-35,34-35-6,1 0 26,-35 34-17,35 1-1,0-35 1,-1 35-16,1 0 15,35-35 1,-1 35-1,-34-35 17</inkml:trace>
    </iact:actionData>
  </iact:action>
  <iact:action type="add" startTime="75194">
    <iact:property name="dataType"/>
    <iact:actionData xml:id="d6">
      <inkml:trace xmlns:inkml="http://www.w3.org/2003/InkML" xml:id="stk6" contextRef="#ctx0" brushRef="#br0">1564 11646 0,'35'0'114,"-1"0"-109,1 35 10,35-35-14,69 0 16,69 0-1,-173 0 0,69 34 1,-34-34 0,-36 0 0,71 35 0,-1-35 0,35 70-1,0-70 1,35 0 0,34 0 2,-173 0-5,243 34 2,0-34 1,0 0-1,0 35 1,139-35 0,-35 35-1,35-35 1,69 0 0,-34 0 0,0 0-1,-70-35 1,-69 35 0,-279 0-17,210 0 16,68 0 3,71 0-4,-244 0 1,69 0 1,-138 0 0,-36 0-1,71 0 1,103 0 0,35-35 0,-34 35-1,-70 0 1,0 0-1,0 0 1,-35 0 0,0 0 0,-69 0 1,34 0-3,-34 0 2,0 0-17,69 0 16,35 0 1,-35 0-1,35 0 1,0 0 1,105-34-2,-36-1 0,-69 35 1,-35 0 0,-34-35-1,69 35 1,69-35 0,-69 35 1,0 0-3,-69 0 2,69 0 0,69 35-1,1-35 1,-36 35-1,-34-35 1,-34 0 0,34 0-1,-35 0 2,-35 0-2,1 0 1,-35 0 0,34 0-1,1 0 1</inkml:trace>
    </iact:actionData>
  </iact:action>
</iact:actions>
</file>

<file path=ppt/ink/inkAction16.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1366" units="cm"/>
          <inkml:channel name="Y" type="integer" min="-453" max="768" units="cm"/>
          <inkml:channel name="T" type="integer" max="2.14748E9" units="dev"/>
        </inkml:traceFormat>
        <inkml:channelProperties>
          <inkml:channelProperty channel="X" name="resolution" value="86.24672" units="1/cm"/>
          <inkml:channelProperty channel="Y" name="resolution" value="57.32394" units="1/cm"/>
          <inkml:channelProperty channel="T" name="resolution" value="1" units="1/dev"/>
        </inkml:channelProperties>
      </inkml:inkSource>
      <inkml:timestamp xml:id="ts0" timeString="2019-09-11T16:07:11.491"/>
    </inkml:context>
    <inkml:brush xml:id="br0">
      <inkml:brushProperty name="width" value="0.05292" units="cm"/>
      <inkml:brushProperty name="height" value="0.05292" units="cm"/>
      <inkml:brushProperty name="color" value="#C00000"/>
    </inkml:brush>
  </inkml:definitions>
  <iact:action type="add" startTime="55213">
    <iact:property name="dataType"/>
    <iact:actionData xml:id="d0">
      <inkml:trace xmlns:inkml="http://www.w3.org/2003/InkML" xml:id="stk0" contextRef="#ctx0" brushRef="#br0">1460 14357 0,'35'0'10,"34"0"10,-34 0-10,-1 0 7,1 0 0,35 0 0,69 0-17,0 0 17,34 0-1,36 0 1,-174 0-1,173 0 1,-34 0 0,0 35-1,-105-35 1,1 0 0,34 0-1,0 0 1,70 0 0,34-35-1,-34 35 1,0 0 0,-70-34-1,0 34 1,70 0 0,34-70-1,36 70 1,-1-35 0,0 35-1,-104 0 1,-35 0 0,1 0 0,-1 0-1,-35 0 1,70 0 0,-34 0-1,-1 0 1,35 0 0,-70 0-1,-34 0 1,0 0 0,0 0-1,34 0 1,105 0 0,0 0-1,-35 0 2,-1 0-2,-33 0 0,-36 0 1,35 0 0,-34 0-1,104 0 1,-35-34 0,-35 34 0,-69 0-1,-1 0 1,1 0 0,69 0-1,1 0 1,34 0 0,-35 0 0,0 0-1,0 0 1,-34 0-1,-1 0 1,36 0 0,-1 0-1,-35 0 1,36 34 0,-36-34 0,35 0-1,1 35 1,-1 0-1,0-35 1,0 35 0,-34-35 0,34 0 0,35 0-1,104 34 1,-34-34-1,-36 0 1,1 0 0,-35 35 0,35-35-1,-35 35 1,69-35-1,1 0 1,34 0 0,-69 35 0,0-35-1,-70 34 1,35-34 0,69 35-1,35 0 1,70 0-1,0 0 1,-105-1 0,-103-34 0,34 0 0,69 0-1,1 35 1,103-35-1,-34 0 1,0 0 0,0 0 0,-104 0-1,0 0 1,-35 0 0,0 0-1,34 0 1,-34-35 0,-34 35-1,-71 0 1,1 0 0,35 0-1,34 0 1,35 0 0,-70 0-1,36 0 1,-1-34 0,-35-1-1,36 35 1,-1-35 0,-35 35 0,1 0-1,-35-35 1,-1 35-1,1 0 2,35-35-2,-1 1 1,-34 34-16,0 0 14,-1 0 2,1 0 0,0-35 0,0 35 33,-1 0-33,36 0-1,-36 0 71,-34-35-73,35 35-1</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1366" units="cm"/>
          <inkml:channel name="Y" type="integer" min="-453" max="768" units="cm"/>
          <inkml:channel name="T" type="integer" max="2.14748E9" units="dev"/>
        </inkml:traceFormat>
        <inkml:channelProperties>
          <inkml:channelProperty channel="X" name="resolution" value="86.24672" units="1/cm"/>
          <inkml:channelProperty channel="Y" name="resolution" value="57.32394" units="1/cm"/>
          <inkml:channelProperty channel="T" name="resolution" value="1" units="1/dev"/>
        </inkml:channelProperties>
      </inkml:inkSource>
      <inkml:timestamp xml:id="ts0" timeString="2019-09-11T16:07:11.491"/>
    </inkml:context>
    <inkml:brush xml:id="br0">
      <inkml:brushProperty name="width" value="0.05292" units="cm"/>
      <inkml:brushProperty name="height" value="0.05292" units="cm"/>
      <inkml:brushProperty name="color" value="#C00000"/>
    </inkml:brush>
  </inkml:definitions>
  <iact:action type="add" startTime="23922">
    <iact:property name="dataType"/>
    <iact:actionData xml:id="d0">
      <inkml:trace xmlns:inkml="http://www.w3.org/2003/InkML" xml:id="stk0" contextRef="#ctx0" brushRef="#br0">20849 5145 0,'34'0'77,"-34"35"-71,35-35 0,0 0 8,0 35 3,138 34-16,-34-34 15,-35 35 1,35 69 0,0-70-1,-69 35 2,-35-104-3,-1 35 2,-34 0 0,0 0-1,0 34 1,-69 1 0,-35 34-1,34-34 1,1-36 0,34 1 0,0 0-1,35 34 1,0 105-1,70 35 1,34-1 0,0-69 0,-69-104-1,-35 0 34,-35 0-32,-34 34-2,-1-34 0,35 0-15,35 0 15,-34-1 17,34 1-30,-70 35 12,1 69 1,34-70 1,0-69-1,35 35 2</inkml:trace>
    </iact:actionData>
  </iact:action>
  <iact:action type="add" startTime="59055">
    <iact:property name="dataType"/>
    <iact:actionData xml:id="d1">
      <inkml:trace xmlns:inkml="http://www.w3.org/2003/InkML" xml:id="stk1" contextRef="#ctx0" brushRef="#br0">8722 8656 0,'35'0'138,"-1"0"-132,1 0 6,35 0-11,-36 0 15,210 0 0,-1 0 1,-35 0-1,-69 0 1,0 0 0,0 0-1,35 0 1,-35 0 0,-70 0-1,1 0 1,-35 0 0,34 0-1,35 35 1,35-35 0,0 0 0,70 35 0,-70 0-1,0-35 1,35 34-1,-1 1 1,-34-35 0,35 35 0,35-35-1,-36 35 1,-34-35-1,-34 0 1,33 0 1,1 0-2,35 0 0,0 0 1,0 0 0,-70 0-1,35 0 1,69-35 0,-69 35-1,0 0 1,0 0 0,0 0-1,0 0 2,70-35-2,-35 35 1,-1 0 0,-34 0-1,35 0 0,-35 0 1,35-35 0,-1 1-1,-34 34 1,35-35 0,35 35 0,34 0-1,0-35 1,-69 35-1,-35-35 1,-35 35 0,-34 0 0,34 0 0,35 0-1,-35 0 1,0 0-1,1 0 2,-71 0-2,1 0 1,0 0 1,0 0-4,-1 0 3,1 0 0,0 0 0,34-34-1,35 34 2,1 0-2,-36 0 1,-34 0-1</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1366" units="cm"/>
          <inkml:channel name="Y" type="integer" min="-453" max="768" units="cm"/>
          <inkml:channel name="T" type="integer" max="2.14748E9" units="dev"/>
        </inkml:traceFormat>
        <inkml:channelProperties>
          <inkml:channelProperty channel="X" name="resolution" value="86.24672" units="1/cm"/>
          <inkml:channelProperty channel="Y" name="resolution" value="57.32394" units="1/cm"/>
          <inkml:channelProperty channel="T" name="resolution" value="1" units="1/dev"/>
        </inkml:channelProperties>
      </inkml:inkSource>
      <inkml:timestamp xml:id="ts0" timeString="2019-09-11T16:07:11.491"/>
    </inkml:context>
    <inkml:brush xml:id="br0">
      <inkml:brushProperty name="width" value="0.05292" units="cm"/>
      <inkml:brushProperty name="height" value="0.05292" units="cm"/>
      <inkml:brushProperty name="color" value="#C00000"/>
    </inkml:brush>
  </inkml:definitions>
  <iact:action type="add" startTime="54948">
    <iact:property name="dataType"/>
    <iact:actionData xml:id="d0">
      <inkml:trace xmlns:inkml="http://www.w3.org/2003/InkML" xml:id="stk0" contextRef="#ctx0" brushRef="#br0">14559 2399 0,'0'35'100,"-139"-35"-81,105 0-18,-1 35 18,-69-35-2,-35 34-17,104 1 17,0-35 0,35 35 4,-35-35-9,-69 69 7,35 36-5,-1-71 3,35 36-1,35-35 1,0-1 0,0 36 0,70 0 0,-35-1-1,34-34 2,1 34-2,69 1 0,-105 34 1,1-104-1,0 35 1,-35 0 1,0-1 14,-35 1-16,-104 35 2,0 34-18,-35-69 16,35 0 1,35-35 0,0 0 0,69 0-1,-104-70 1,35 0-1</inkml:trace>
    </iact:actionData>
  </iact:action>
  <iact:action type="add" startTime="56179">
    <iact:property name="dataType"/>
    <iact:actionData xml:id="d1">
      <inkml:trace xmlns:inkml="http://www.w3.org/2003/InkML" xml:id="stk1" contextRef="#ctx0" brushRef="#br0">14872 2469 0,'-35'0'53,"35"34"-42,0 1-8,-34 0-1,-1 34 5,-35 209 10,1-69 0,34-35 0,0 0 0,1-70-1,-1 0 1,35-34 0,-70 34-1,70 0 2,0-69-1,0-70 36,0 1-48,0-1 2,70-69 10,-1-36 0,1-33-1,34 34 1,-69 69 0,0 35-1,-1 1 17,1 34-32,0 0 15,34 0 2,-34 0-2,-35 34 16,0 1-29,0 104 12,0 0 1,0 0 2,0-69-2,0-1 1,0-34 39,0 0-33,35-70 41</inkml:trace>
    </iact:actionData>
  </iact:action>
  <iact:action type="add" startTime="57197">
    <iact:property name="dataType"/>
    <iact:actionData xml:id="d2">
      <inkml:trace xmlns:inkml="http://www.w3.org/2003/InkML" xml:id="stk2" contextRef="#ctx0" brushRef="#br0">15463 3338 0,'0'34'20,"0"1"-14,0 0-2,0 0 9,0 69 3,0-35 1,0-34 0,0 0 26,0 0-34,0 34 6,0-34 2,35-35 80,-35-35-87</inkml:trace>
    </iact:actionData>
  </iact:action>
  <iact:action type="add" startTime="57693">
    <iact:property name="dataType"/>
    <iact:actionData xml:id="d3">
      <inkml:trace xmlns:inkml="http://www.w3.org/2003/InkML" xml:id="stk3" contextRef="#ctx0" brushRef="#br0">15706 2677 0,'0'35'99,"0"0"-88</inkml:trace>
    </iact:actionData>
  </iact:action>
  <iact:action type="add" startTime="58070">
    <iact:property name="dataType"/>
    <iact:actionData xml:id="d4">
      <inkml:trace xmlns:inkml="http://www.w3.org/2003/InkML" xml:id="stk4" contextRef="#ctx0" brushRef="#br0">16679 3372 0,'-35'0'28,"0"0"-20,1 0 0,-1 0 2,-69 0 9,-35 0-2,34 35-1,71-35-2,-36 35 3,35 0 1,35-1-2,0 36 0,70-1 2,-1 1-2,1 0 1,-1 34 0,-69-35-1,0 1 1,0-1 1,0-34-3,0 0 4,-34-35 19,-1 0-28,-69-35 6,-35-34 1,69 69 0,35 0-1,35-35 7,0 0-12</inkml:trace>
    </iact:actionData>
  </iact:action>
  <iact:action type="add" startTime="58956">
    <iact:property name="dataType"/>
    <iact:actionData xml:id="d5">
      <inkml:trace xmlns:inkml="http://www.w3.org/2003/InkML" xml:id="stk5" contextRef="#ctx0" brushRef="#br0">17026 2920 0,'-34'0'3,"34"35"4,0 0 4,-35 35 4,35 34 1,0 70 1,-35-35 0,35-35-1,0 0 2,0 1-2,0-1 0,0-35 3,-35-34-4,35-70 87</inkml:trace>
    </iact:actionData>
  </iact:action>
  <iact:action type="add" startTime="59427">
    <iact:property name="dataType"/>
    <iact:actionData xml:id="d6">
      <inkml:trace xmlns:inkml="http://www.w3.org/2003/InkML" xml:id="stk6" contextRef="#ctx0" brushRef="#br0">16609 3407 0,'35'0'56,"0"0"-50,0 0-4,-1 0 15,105 0 0,35-35 0,-70 35-17,-69 0 17,35 0 0,-36 0-1,1 0 1,0 0-1,0 0 1,-70 0 2,-35 0-4,36 0 2</inkml:trace>
    </iact:actionData>
  </iact:action>
  <iact:action type="add" startTime="59941">
    <iact:property name="dataType"/>
    <iact:actionData xml:id="d7">
      <inkml:trace xmlns:inkml="http://www.w3.org/2003/InkML" xml:id="stk7" contextRef="#ctx0" brushRef="#br0">17999 3546 0,'-34'0'79,"-1"0"-71,0 0 6,0 0-5,1 0 16,-36 35-25,1 34 17,34 1 2,0 0-3,0-1-1,35-34 1,0 0 1,0 34 2,35-34-5,35 0 4,-36-35-2,1 0 1,0 0-1,34 0 0,36-35 1,-36-35 0,1 1-1,-36-1 1,-34 36 0,0-1 2,-34 35-2,-1-70-1,0 35-1,0 35 38,35-34-48,-34 34 4,-1 0 7,0-35 1,0 35 0,35-35-1,0 0 1,-34 35 0,-1-34-1</inkml:trace>
    </iact:actionData>
  </iact:action>
  <iact:action type="add" startTime="61088">
    <iact:property name="dataType"/>
    <iact:actionData xml:id="d8">
      <inkml:trace xmlns:inkml="http://www.w3.org/2003/InkML" xml:id="stk8" contextRef="#ctx0" brushRef="#br0">18833 3511 0,'-35'0'75,"1"0"-55,34 35-10,-35-35 7,-35 35-16,36 34 15,-1-34 1,35 0-1,-35 0 1,0 0-1,35 34 1,0 1 0,0-1-1,70 1 2,34-36-2,-34 36 1,69-35-1,-70-35 1,-34 0 0,0-35-1,-35 0 1,0 0 4</inkml:trace>
    </iact:actionData>
  </iact:action>
  <iact:action type="add" startTime="61751">
    <iact:property name="dataType"/>
    <iact:actionData xml:id="d9">
      <inkml:trace xmlns:inkml="http://www.w3.org/2003/InkML" xml:id="stk9" contextRef="#ctx0" brushRef="#br0">19459 3685 0,'0'35'19,"0"0"-8,0 0-2,0-1 1,0 36 1,0 34 8,0-69-5,69 34 3,1 70 0,34-69-1,-69-70 1,-1 35 1,36-35-3,-1-70 2,36-69-1,-1 35 1,-35 0 0,-34 69 0,-70 70 75,35-1-83,0 1-5,-34-35-3,-1 35 10,-35 69 6,-34 0-1,0 1 1,69-105-1,-34 104 1,-1 0-1,1-34 1,-1-1 0,105-69 20,0-34-23,69-36 2,-69 1 0</inkml:trace>
    </iact:actionData>
  </iact:action>
  <iact:action type="add" startTime="62574">
    <iact:property name="dataType"/>
    <iact:actionData xml:id="d10">
      <inkml:trace xmlns:inkml="http://www.w3.org/2003/InkML" xml:id="stk10" contextRef="#ctx0" brushRef="#br0">20605 3477 0,'0'34'53,"0"1"-52,0 0 16,0 104-14,-69 0 11,34 35 2,0-35 1,1-35 0,-1 35 0,0-34 0,35-71-1,-35 1 0,35-70 50,0 1-64,0-1 6,0 0 0</inkml:trace>
    </iact:actionData>
  </iact:action>
  <iact:action type="add" startTime="63061">
    <iact:property name="dataType"/>
    <iact:actionData xml:id="d11">
      <inkml:trace xmlns:inkml="http://www.w3.org/2003/InkML" xml:id="stk11" contextRef="#ctx0" brushRef="#br0">20258 3894 0,'35'0'86,"-1"0"-78,1 0-1,0 0 10,139 0 0,34 69-16,-104-69 14,-69 0 3</inkml:trace>
    </iact:actionData>
  </iact:action>
  <iact:action type="add" startTime="63548">
    <iact:property name="dataType"/>
    <iact:actionData xml:id="d12">
      <inkml:trace xmlns:inkml="http://www.w3.org/2003/InkML" xml:id="stk12" contextRef="#ctx0" brushRef="#br0">20675 3963 0,'35'0'9,"-1"35"-3,1-35 11,0 0-1,34 35-16,36 0 17,34-1 0,-1-34 0,-68 35-1,-35-35 1,34 0-1,-34 0 1,0 0 0,-35-35 37,0 1-41,0-36 3,0 1 1,0 34 0,-35 35 28,0 0-40,-69 35 11,-35 34 1,104-69-1,-34 104 1,69-34 0,0 69-1,0-35 1,35-34 0,34-1-1,0-34 1,36 0 0,34 0-1,-70-35 1,70 0 0,-69 0-1,-36-35-15</inkml:trace>
    </iact:actionData>
  </iact:action>
  <iact:action type="add" startTime="64419">
    <iact:property name="dataType"/>
    <iact:actionData xml:id="d13">
      <inkml:trace xmlns:inkml="http://www.w3.org/2003/InkML" xml:id="stk13" contextRef="#ctx0" brushRef="#br0">22516 4102 0,'0'-34'73,"0"68"40,-34 1-101,34 0 18,0 0-29,0 34 15,0 70 1,0-34-1,34-71 1,-34 1 0,35 0-1,-35 0 1,35-35 16,-35 34-30,0 1 17,0 0 40,-35-35-52,0 69 1,-69-34 8,0 0 0,69-35-1,-34 0 2,34 0-2,0 0 91,0 0-87,1 0-11,-1 0 5,-35 0-14,1-35 17,34 35-1,35-35 1</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1366" units="cm"/>
          <inkml:channel name="Y" type="integer" min="-453" max="768" units="cm"/>
          <inkml:channel name="T" type="integer" max="2.14748E9" units="dev"/>
        </inkml:traceFormat>
        <inkml:channelProperties>
          <inkml:channelProperty channel="X" name="resolution" value="86.24672" units="1/cm"/>
          <inkml:channelProperty channel="Y" name="resolution" value="57.32394" units="1/cm"/>
          <inkml:channelProperty channel="T" name="resolution" value="1" units="1/dev"/>
        </inkml:channelProperties>
      </inkml:inkSource>
      <inkml:timestamp xml:id="ts0" timeString="2019-09-11T16:07:11.491"/>
    </inkml:context>
    <inkml:brush xml:id="br0">
      <inkml:brushProperty name="width" value="0.05292" units="cm"/>
      <inkml:brushProperty name="height" value="0.05292" units="cm"/>
      <inkml:brushProperty name="color" value="#C00000"/>
    </inkml:brush>
  </inkml:definitions>
  <iact:action type="add" startTime="41285">
    <iact:property name="dataType"/>
    <iact:actionData xml:id="d0">
      <inkml:trace xmlns:inkml="http://www.w3.org/2003/InkML" xml:id="stk0" contextRef="#ctx0" brushRef="#br0">7471 7787 0,'35'0'105,"-1"0"-103,-34 35 4,35-35 11,104 0-1,0 0-14,-104 0 14,104 0 0,35 0 0,-70 0 1,0-35 0,-34 35-1,-1 0 1,-34 0 0,34 0-1,1 0 1,-1 0 0,1 0-1,-1 0 1,1 0 0,-35 0-1,34 0 1,70 0 0,-35 0-1,35 0 1,0 0 0,0 0-1,-34 0 1,33 0 0,1 0-1,-69 0 1,-1 0 0,36 0 0,-1 0-1,0 35 1,-34-35 0,-36 0-1,71 0 1,-1 0 0,35 0 0,35 0-1,-1 0 1,-68 35 0,-36-35-1,1 0 1,-36 0 0,1 0-1,35 0 1,-1 0 0,35 0-1,-69 0 1,0 0 18,0 0-20,-1 0 2,1 0 72,0 0-75</inkml:trace>
    </iact:actionData>
  </iact:action>
  <iact:action type="add" startTime="48685">
    <iact:property name="dataType"/>
    <iact:actionData xml:id="d1">
      <inkml:trace xmlns:inkml="http://www.w3.org/2003/InkML" xml:id="stk1" contextRef="#ctx0" brushRef="#br0">9278 10151 0,'35'0'42,"-1"0"16,1 0-47,0 0-6,0 0 2,-1 0 7,36 0 3,173 0 0,0 0-1,0 0 1,35 0-1,-69-35 1,-70 35 0,-35 0-1,35 0 1,0 0 0,0-34-1,-35 34 1,-34 0 0,-1 0-1,-34 0 1,0-35 0,69 35 0,0 0-1,35 0 1,0 0-1,-34 0 1,-1-35 0,35 35 0,-35 0-1,35 0 1,-35 0-1,0 0 1,35 0 0,-34 0 0,-36 0-1,35 0 1,-34 0-1,34 0 1,0 0 0,35 0 0,0 0 0,35 0-1,35 0 1,-36 0-1,36 0 1,-70 0 0,-35 0-1,35 0 1,-35 0 0,105 0-1,-70 0 1,34 0 0,1 0 0,35 0-1,-36 0 1,1 0 0,0 0-1,-35 0 1,0 0 0,0 0-1,0 0 1,-35 0 0,35 0 0,-69 0-1,69 0 1,-35 0 0,35 0-1,-35-35 1,35 1 0,-35 34-1,70-35 1,-105 35 0,36 0-1,34 0 1,-105-35 0,36 35 0,34 0-1,0 0 1,1 0 0,34 0 0,0 0-1,0 0 0,-35 0 1,-35 0 0,36 35-1,-71-35 1,36 35 0,-1-1 0,-34-34-1,35 35 1,-36-35 0,36 35-1,-1 34 1,1 1 0,34-1 0,0-34-1,-34 0 1,-1 34 0,1-69-1,-1 35 1,-34-35-1,0 35 1,34-35 0,-34 0-1,0 0 1,-35 35 0</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1366" units="cm"/>
          <inkml:channel name="Y" type="integer" min="-453" max="768" units="cm"/>
          <inkml:channel name="T" type="integer" max="2.14748E9" units="dev"/>
        </inkml:traceFormat>
        <inkml:channelProperties>
          <inkml:channelProperty channel="X" name="resolution" value="86.24672" units="1/cm"/>
          <inkml:channelProperty channel="Y" name="resolution" value="57.32394" units="1/cm"/>
          <inkml:channelProperty channel="T" name="resolution" value="1" units="1/dev"/>
        </inkml:channelProperties>
      </inkml:inkSource>
      <inkml:timestamp xml:id="ts0" timeString="2019-09-11T16:07:11.491"/>
    </inkml:context>
    <inkml:brush xml:id="br0">
      <inkml:brushProperty name="width" value="0.05292" units="cm"/>
      <inkml:brushProperty name="height" value="0.05292" units="cm"/>
      <inkml:brushProperty name="color" value="#C00000"/>
    </inkml:brush>
  </inkml:definitions>
  <iact:action type="add" startTime="14276">
    <iact:property name="dataType"/>
    <iact:actionData xml:id="d0">
      <inkml:trace xmlns:inkml="http://www.w3.org/2003/InkML" xml:id="stk0" contextRef="#ctx0" brushRef="#br0">9174 5806 0,'34'0'104,"1"0"-96,0 0 11,0 0 6,-35 35-3,34-35-5,1 0-16,0 0 30,0 0-14,-35 34 0,34-34-1,1 0-15,0 0 32,0 0 20,-1 0-41,1 0-8,0 0 12,34 0 1,-34 0-2,69 0 1,0 0 1,1 0-1,34 0 1,-35 0 0,-35 0-1,1 0 1,-35 0 0,-1 0 0,1 0 16,0 35-16,0-35-15,-1 35 14,1-35 0,35 0 0,-1 0 0,1 0 1,-1 0 0,-34 0-1,34 35 1,1-35 0,-1 0-1,-34 0 1,0 0-16,34 0 15,-34 0 1,35 0-1,-36 0 1,1 0 0,35 0 0,-1 34-1,35-34 1,-34 0-1,69 0 1,-104 0 0,34 0-1,-34 0 1,0 35 0,-1-35-1,36 0 1,-35 0 0,34 35-1,-34-35 1,34 0 0,1 0-1,-35 0 1,-1 35 0,1-35-1,0 0 1,69 0 0,35 0 0,-70 0-1,1 0 1,-1 0 0,-34 0 0,0 0-1,0 0 3,-1 0-4,1 0 1,35 0 1,-36 0-1,1 0 1,35 0 0,-36 0-1,36 0 2,-35 0-2,34-35 1,1 35 0,-36 0-1,36 0 1,-35 0-1,-1 0 13,1 0-8,0 0-3,0 0-17,-1 0 14,1 0 18,-35-35 18,35 35-49,0 0 29,-1 0-15,1 0 24,-35-35-8,35 35-21</inkml:trace>
    </iact:actionData>
  </iact:action>
  <iact:action type="add" startTime="55003">
    <iact:property name="dataType"/>
    <iact:actionData xml:id="d1">
      <inkml:trace xmlns:inkml="http://www.w3.org/2003/InkML" xml:id="stk1" contextRef="#ctx0" brushRef="#br0">2572 6501 0,'34'0'135,"1"0"-131,0 0 4,0 0 2,-1 0-2,1 0 2,0 0 6,0 0 1,34 0 0,1 0 0,-1 0-1,1 0 1,-1 0 0,-34 0 3,0 0-8,34 0 5,1 0 0,69 0 0,-35 0-1,0 0 1,-34 0-1,-36 0 2,1 0-1,0 0-1,0 0 0,-1 0 1,36 0 0,-35 0-1,69 0 1,0 35 0,-35-35-1,36 0 1,-36 0 0,35 0-1,-69 35 1,35-35 0,-1 0-1,35 34 1,1-34 0,-36 0-1,1 0 2,-1 35-2,35 0 0,-34-35 3,69 0-4,-35 0 1,35 0 1,-104 0-17,104 0 17,-35 0 0,0 35-1,1-35 1,-36 0 0,70 0 0,0 0-1,0 0 1,-69 0 0,-1 0-1,1 0 1,69 0-1,34-35 1,-34 35 0,35 0 0,-35 0-1,-35 0 1,0 0-1,35 0 1,70 0 0,-35 0-1,-105-35 1,1 35 0,69-35 0,-35 35-1,35 0 1,-70 0 0,-34 0 0,69-34-1,70 34 1,0 0-1,0 0 1,-1 0 0,-34 0-1,0 0 2,35 0-2,-70 0 1,-34 0 0,-36 0-17,36 0 16,69 0 1,0 0-1,35 0 1,-1 0 0,1 0 0,-70 0-1,35 0 1,105 0 0,-36-35-1,-138 35 1,34 0-1,0-35 1,-69 35 1,0 0-17,69-35 14,-35 35 2,-34 0 219,0 0-230,0 0 19,34 35-8,35 0 0,-34-35-16,-36 35 14,1-35 3,35 0-3,-36 0 2,1 34 0,35-34-1,-70 35 7,34-35-12,1 0 24,-35 35-20,35-35 1,0 0 1,-1 0 1</inkml:trace>
    </iact:actionData>
  </iact:action>
  <iact:action type="add" startTime="71032">
    <iact:property name="dataType"/>
    <iact:actionData xml:id="d2">
      <inkml:trace xmlns:inkml="http://www.w3.org/2003/InkML" xml:id="stk2" contextRef="#ctx0" brushRef="#br0">2676 11020 0,'35'0'128,"-1"0"-110,1 0 2,0 0-8,0 0 5,34 0-1,-34 0 1,0 0 0,-35 35 0,69-35 0,1 0 0,34 0-1,-35 0 0,1 35 1,-35-35 0,-1 0-1,36 0 2,-1 0-2,1 0 1,-35 34-1,-1-34 1,1 0 0,0 0-1,0 0 17,-1 0-23,1 0 14,0 0-8,69 0 2,-69 0-12,0 0 37,-1 0-26,36 0 0,34 0 0,-69 0-1,34 0 0,-34-34 1,0 34 0,34 0 0,105 0 1,-35-35-1,-104 35-2,69 0 1,-35-35 1,-34 35 0,0 0 0,69 0 0,35-35-1,-104 35 2,0 0 30,-1 0-31,1 0 0,35-34-16,-36 34 15,36 0 0,-35 0 1,34 0 0,-34 0-1,0 0 1,-1 0-1,1 0 1,35 0 0,34 0 0,-69 0-1,-1 0 56,1 0-59,0 34 0,0-34-1,-1 0-2,1 0 6,0 35-1,0-35 18,-35 35-33,34-35 17,1 0 20,0 0-21,-35 35 0,35-35 10,-1 0 2,1 0 4,0 0-3,-35 34-28,35-34 31,34 0-16,1 0 1</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1366" units="cm"/>
          <inkml:channel name="Y" type="integer" min="-453" max="768" units="cm"/>
          <inkml:channel name="T" type="integer" max="2.14748E9" units="dev"/>
        </inkml:traceFormat>
        <inkml:channelProperties>
          <inkml:channelProperty channel="X" name="resolution" value="86.24672" units="1/cm"/>
          <inkml:channelProperty channel="Y" name="resolution" value="57.32394" units="1/cm"/>
          <inkml:channelProperty channel="T" name="resolution" value="1" units="1/dev"/>
        </inkml:channelProperties>
      </inkml:inkSource>
      <inkml:timestamp xml:id="ts0" timeString="2019-09-11T16:07:11.491"/>
    </inkml:context>
    <inkml:brush xml:id="br0">
      <inkml:brushProperty name="width" value="0.05292" units="cm"/>
      <inkml:brushProperty name="height" value="0.05292" units="cm"/>
      <inkml:brushProperty name="color" value="#C00000"/>
    </inkml:brush>
  </inkml:definitions>
  <iact:action type="add" startTime="44762">
    <iact:property name="dataType"/>
    <iact:actionData xml:id="d0">
      <inkml:trace xmlns:inkml="http://www.w3.org/2003/InkML" xml:id="stk0" contextRef="#ctx0" brushRef="#br0">19320 8865 0,'34'0'96,"1"0"-89,35 0-2,-36 0 1,1 0-1,139 35 12,-139-35-1,138 69 1,-103-34-1,69 0 2,-35-1-2,0 1 0,-69-35 2,-35 35 21,-35 0-29,-69 0 7,-35 104 0,70-70 0,69 70 0,0-35-1,34 1 1,71 103 1,-71-173-3,140 104 1,-35 0 1,0-104 0,-35 0-1,-34-1 1,-35-34 0,-35 35 17,0 70-18,-35 34 1,0-105 0,35 1-1,0 0 17,0 0-22,0-1 5,0 1-8,-35 35 8,35-36 0,-34 71 1,34-71-1,-35 1 1,0 0-1,-34 69 1,-1-34 0,1-1 0,-36 1 0,71-35-1</inkml:trace>
    </iact:actionData>
  </iact:action>
  <iact:action type="add" startTime="105586">
    <iact:property name="dataType"/>
    <iact:actionData xml:id="d1">
      <inkml:trace xmlns:inkml="http://www.w3.org/2003/InkML" xml:id="stk1" contextRef="#ctx0" brushRef="#br0">15498 11229 0,'34'0'245,"1"0"-235,0 0-2,-1 0 2,1 0 2,0 0 9,34 35-20,1-35 15,-1 0 0,1 0 2,34 0-2,-69 0 0,0 0 36,-1 0-36,1 0 0,0 0 1,0 0-1,34 0 1,1 0-1,34-35 1,-35 35 0,1 0-1,69 0 1,-35 0 0,35 0-1,-69 0 1,-36 0 44,1 0-53,0 0 7,69 0 1,-34 0-15,34 0 15,-69 35 1</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1366" units="cm"/>
          <inkml:channel name="Y" type="integer" min="-453" max="768" units="cm"/>
          <inkml:channel name="T" type="integer" max="2.14748E9" units="dev"/>
        </inkml:traceFormat>
        <inkml:channelProperties>
          <inkml:channelProperty channel="X" name="resolution" value="86.24672" units="1/cm"/>
          <inkml:channelProperty channel="Y" name="resolution" value="57.32394" units="1/cm"/>
          <inkml:channelProperty channel="T" name="resolution" value="1" units="1/dev"/>
        </inkml:channelProperties>
      </inkml:inkSource>
      <inkml:timestamp xml:id="ts0" timeString="2019-09-11T16:07:11.491"/>
    </inkml:context>
    <inkml:brush xml:id="br0">
      <inkml:brushProperty name="width" value="0.05292" units="cm"/>
      <inkml:brushProperty name="height" value="0.05292" units="cm"/>
      <inkml:brushProperty name="color" value="#C00000"/>
    </inkml:brush>
  </inkml:definitions>
  <iact:action type="add" startTime="98271">
    <iact:property name="dataType"/>
    <iact:actionData xml:id="d0">
      <inkml:trace xmlns:inkml="http://www.w3.org/2003/InkML" xml:id="stk0" contextRef="#ctx0" brushRef="#br0">1321 13280 0,'35'0'134,"-35"35"-131,34-35 0,-34 34 14,139 105 0,0-34 0,-69-1-1,-1 0 1,1 0 0,-36 1-1,1-70 1,-35-1 0,0 1-1,0 0 1,0 0 0,0 34-1,0 1 1,0-1-17,0 35 17,-35-34 0,1 34-1,-1 1 1,0-71 0,35 36 0,0-1-1,-35 1 1,35-1 0,0 36-1,35-1 1,35-34 1,-1 34-3,35-35 2,-104-34-1,174 69 1,0 70 0,0-35-1,-1-34 1,-68-36 0,34 1-1,-139-36-15,139 1 15,104 35 1,139 34-1,-104-69 1,-104 34 0,-1-34 0,-68 0-1,68 0 1,71-1-1,34-34 1,104 0 0,35 35 0,69 0-1,-34 69 1,104-69 0,0 0-1,35-35 2,34 34-2,-69-34 0,0-34 1,35-36 0,-140 35-1,-103 35 1,-35 0 0,-1 0-1,1 0 1,69-34 0,-69-1-1,-35 35 1,104 0 0,0 0 0,1 35-1,103-1 1,-34-34 0,-140 0-1,36 0 1,-70-34 0,104-1-1,-347 0-15,382-34 15,-35-1 0,0-34 1,-34 69 0,-105-69 0,0-1-1,35 1 1,-35 0 0,-34 34-1,-70 35 1,-70 1 0,1 34-1,-1 0 1,140 0 0,-35-35-1,-140 35-15,279-70 15,34 1 1,-138 34 0,-70-34-1,-35 34 1,0-69 0,70-1-1,-104 36 1,34-36 0,-69 36-1,-1-1 1,36 1 0,-35-70-1,34 35 1,1-70 0,-1-35-1,-34 105 1,0-35 0,-35 35-1,0-1 2,0 70-18,34-69 16,-34 0 0,0-35 1,35 0 0,-35 69 0,0 1-1,0 34 1,0 0 0,0 0 0</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1366" units="cm"/>
          <inkml:channel name="Y" type="integer" min="-453" max="768" units="cm"/>
          <inkml:channel name="T" type="integer" max="2.14748E9" units="dev"/>
        </inkml:traceFormat>
        <inkml:channelProperties>
          <inkml:channelProperty channel="X" name="resolution" value="86.24672" units="1/cm"/>
          <inkml:channelProperty channel="Y" name="resolution" value="57.32394" units="1/cm"/>
          <inkml:channelProperty channel="T" name="resolution" value="1" units="1/dev"/>
        </inkml:channelProperties>
      </inkml:inkSource>
      <inkml:timestamp xml:id="ts0" timeString="2019-09-11T16:07:11.491"/>
    </inkml:context>
    <inkml:brush xml:id="br0">
      <inkml:brushProperty name="width" value="0.05292" units="cm"/>
      <inkml:brushProperty name="height" value="0.05292" units="cm"/>
      <inkml:brushProperty name="color" value="#C00000"/>
    </inkml:brush>
  </inkml:definitions>
  <iact:action type="add" startTime="6830">
    <iact:property name="dataType"/>
    <iact:actionData xml:id="d0">
      <inkml:trace xmlns:inkml="http://www.w3.org/2003/InkML" xml:id="stk0" contextRef="#ctx0" brushRef="#br0">11536 6501 0,'35'0'68,"0"0"-47,0 0-16,-1 0 4,1 0 3,35-35 5,138 35 0,-34-35 0,34 35-1,36 35 1,68-35-1,1-35 1,-139 1 0,-35-1-1,-70 0 1,-34 35 0,0 0 47,-1 0-55,1 0 2,0 0-4,0 0 4,69 0 4,0 35 2,0-35 0,-69 0-1,35 0 1,34 0-1,0 35 1,-34-35-1,-36 0 1,36 0 0,-35 0 0,34 0-1,1 0 1,34 0 0,-69 0-1,-1 34 1</inkml:trace>
    </iact:actionData>
  </iact:action>
  <iact:action type="add" startTime="9809">
    <iact:property name="dataType"/>
    <iact:actionData xml:id="d1">
      <inkml:trace xmlns:inkml="http://www.w3.org/2003/InkML" xml:id="stk1" contextRef="#ctx0" brushRef="#br0">20883 7474 0,'35'35'112,"0"-35"-103,-35 35-4,35-35-4,-1 69 14,1-69-1,69 35 3,-104 0-17,104 34 17,-34-34-1,34 0 1,-69 0 0,0-35 0,-1 35-1,1-1 1,-35 1 38,-35-35-54,-34 35 10,-35 34 8,69-34-3,35 35-1,0 34 2,0-35-1,0 36 1,0-1 0,-35 0-1,35-34 1,104-1 0,-34-34-1,-1 0 1,-34 0 0,0-35 1,-35 34 39,0 1-51,0 0 2,0 34 3,-35 36 7,0 34-3,1-35 2,34-34 0,0-36 0,0 1 1,0 0-3,69 0 1,-69-1 3</inkml:trace>
    </iact:actionData>
  </iact:action>
  <iact:action type="add" startTime="43210">
    <iact:property name="dataType"/>
    <iact:actionData xml:id="d2">
      <inkml:trace xmlns:inkml="http://www.w3.org/2003/InkML" xml:id="stk2" contextRef="#ctx0" brushRef="#br0">5803 12202 0,'35'0'119,"0"0"-105,-1 0-5,1 0-1,0 0-2,69 0 10,-69 0 2,0 0-2,34 0 0,-34-35 3,0 35-4,-1 0 1,1 0 1,35 0-1,-1 0 1,1 0 0,-1 0-1,1 0 1,-1 0 0,1 0 0,-36 0-1,1 0 2,35 0-1,-36 0-2,1 0-14,0 0 15,0 0 1,-1 0-1</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1366" units="cm"/>
          <inkml:channel name="Y" type="integer" min="-453" max="768" units="cm"/>
          <inkml:channel name="T" type="integer" max="2.14748E9" units="dev"/>
        </inkml:traceFormat>
        <inkml:channelProperties>
          <inkml:channelProperty channel="X" name="resolution" value="86.24672" units="1/cm"/>
          <inkml:channelProperty channel="Y" name="resolution" value="57.32394" units="1/cm"/>
          <inkml:channelProperty channel="T" name="resolution" value="1" units="1/dev"/>
        </inkml:channelProperties>
      </inkml:inkSource>
      <inkml:timestamp xml:id="ts0" timeString="2019-09-11T16:07:11.491"/>
    </inkml:context>
    <inkml:brush xml:id="br0">
      <inkml:brushProperty name="width" value="0.05292" units="cm"/>
      <inkml:brushProperty name="height" value="0.05292" units="cm"/>
      <inkml:brushProperty name="color" value="#C00000"/>
    </inkml:brush>
  </inkml:definitions>
  <iact:action type="add" startTime="40634">
    <iact:property name="dataType"/>
    <iact:actionData xml:id="d0">
      <inkml:trace xmlns:inkml="http://www.w3.org/2003/InkML" xml:id="stk0" contextRef="#ctx0" brushRef="#br0">19702 15644 0,'-35'0'179,"35"34"-171,-35-34-6,35 35 7,-69 69 9,34-34-2,0-1 2,35-34-4,-34 0 2,-1 0 1,0 0 0,0-1 0,-69-34-1,-35 35 1,0 69 0,-35 35-1,1-34 1,68-1 0,1-34-1,35 34 1,-35-35 0,104 36 0,0 34-1,0 0 1,0-35-1,0-69 1,-35-35 12,0 0-24,-173 35 12,-70 34 0,69-34-1,-69 34 1,35-34-1,104 35 3,35-36-2,69-34-3,0 0 3,0 0 40,1 0-48,-1 0-6,0 0 12,-34 0 2,-70 35-1,0-35 1,0 35 0,-35 0-1,139-35 0,-139 0 1,36 34 0</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538A7A-4F5E-4B9F-8380-AC1FD2409BBC}" type="datetimeFigureOut">
              <a:rPr lang="en-US" smtClean="0"/>
              <a:t>9/11/2019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C3D271-9271-4C19-A379-A251DE1299B4}" type="slidenum">
              <a:rPr lang="en-US" smtClean="0"/>
              <a:t>‹#›</a:t>
            </a:fld>
            <a:endParaRPr lang="en-US"/>
          </a:p>
        </p:txBody>
      </p:sp>
    </p:spTree>
    <p:extLst>
      <p:ext uri="{BB962C8B-B14F-4D97-AF65-F5344CB8AC3E}">
        <p14:creationId xmlns:p14="http://schemas.microsoft.com/office/powerpoint/2010/main" val="3730269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C3D271-9271-4C19-A379-A251DE1299B4}" type="slidenum">
              <a:rPr lang="en-US" smtClean="0"/>
              <a:t>2</a:t>
            </a:fld>
            <a:endParaRPr lang="en-US"/>
          </a:p>
        </p:txBody>
      </p:sp>
    </p:spTree>
    <p:extLst>
      <p:ext uri="{BB962C8B-B14F-4D97-AF65-F5344CB8AC3E}">
        <p14:creationId xmlns:p14="http://schemas.microsoft.com/office/powerpoint/2010/main" val="1160007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C3D271-9271-4C19-A379-A251DE1299B4}" type="slidenum">
              <a:rPr lang="en-US" smtClean="0"/>
              <a:t>17</a:t>
            </a:fld>
            <a:endParaRPr lang="en-US"/>
          </a:p>
        </p:txBody>
      </p:sp>
    </p:spTree>
    <p:extLst>
      <p:ext uri="{BB962C8B-B14F-4D97-AF65-F5344CB8AC3E}">
        <p14:creationId xmlns:p14="http://schemas.microsoft.com/office/powerpoint/2010/main" val="3353910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little different for each </a:t>
            </a:r>
            <a:r>
              <a:rPr lang="en-US" dirty="0" err="1"/>
              <a:t>dz</a:t>
            </a:r>
            <a:r>
              <a:rPr lang="en-US" baseline="0" dirty="0"/>
              <a:t> process</a:t>
            </a:r>
          </a:p>
          <a:p>
            <a:endParaRPr lang="en-US" dirty="0"/>
          </a:p>
        </p:txBody>
      </p:sp>
      <p:sp>
        <p:nvSpPr>
          <p:cNvPr id="4" name="Slide Number Placeholder 3"/>
          <p:cNvSpPr>
            <a:spLocks noGrp="1"/>
          </p:cNvSpPr>
          <p:nvPr>
            <p:ph type="sldNum" sz="quarter" idx="10"/>
          </p:nvPr>
        </p:nvSpPr>
        <p:spPr/>
        <p:txBody>
          <a:bodyPr/>
          <a:lstStyle/>
          <a:p>
            <a:fld id="{E7C3D271-9271-4C19-A379-A251DE1299B4}" type="slidenum">
              <a:rPr lang="en-US" smtClean="0"/>
              <a:t>19</a:t>
            </a:fld>
            <a:endParaRPr lang="en-US"/>
          </a:p>
        </p:txBody>
      </p:sp>
    </p:spTree>
    <p:extLst>
      <p:ext uri="{BB962C8B-B14F-4D97-AF65-F5344CB8AC3E}">
        <p14:creationId xmlns:p14="http://schemas.microsoft.com/office/powerpoint/2010/main" val="2835511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C3D271-9271-4C19-A379-A251DE1299B4}" type="slidenum">
              <a:rPr lang="en-US" smtClean="0"/>
              <a:t>20</a:t>
            </a:fld>
            <a:endParaRPr lang="en-US"/>
          </a:p>
        </p:txBody>
      </p:sp>
    </p:spTree>
    <p:extLst>
      <p:ext uri="{BB962C8B-B14F-4D97-AF65-F5344CB8AC3E}">
        <p14:creationId xmlns:p14="http://schemas.microsoft.com/office/powerpoint/2010/main" val="2339729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C3D271-9271-4C19-A379-A251DE1299B4}" type="slidenum">
              <a:rPr lang="en-US" smtClean="0"/>
              <a:t>21</a:t>
            </a:fld>
            <a:endParaRPr lang="en-US"/>
          </a:p>
        </p:txBody>
      </p:sp>
    </p:spTree>
    <p:extLst>
      <p:ext uri="{BB962C8B-B14F-4D97-AF65-F5344CB8AC3E}">
        <p14:creationId xmlns:p14="http://schemas.microsoft.com/office/powerpoint/2010/main" val="3731215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serious clot</a:t>
            </a:r>
            <a:r>
              <a:rPr lang="en-US" baseline="0" dirty="0"/>
              <a:t> (such as stroke), take patient and family wishes into consideration. They may prefer anticoagulation, even with the risk of fatal hemorrhage over neurological deficits. </a:t>
            </a:r>
            <a:endParaRPr lang="en-US" dirty="0"/>
          </a:p>
        </p:txBody>
      </p:sp>
      <p:sp>
        <p:nvSpPr>
          <p:cNvPr id="4" name="Slide Number Placeholder 3"/>
          <p:cNvSpPr>
            <a:spLocks noGrp="1"/>
          </p:cNvSpPr>
          <p:nvPr>
            <p:ph type="sldNum" sz="quarter" idx="10"/>
          </p:nvPr>
        </p:nvSpPr>
        <p:spPr/>
        <p:txBody>
          <a:bodyPr/>
          <a:lstStyle/>
          <a:p>
            <a:fld id="{E7C3D271-9271-4C19-A379-A251DE1299B4}" type="slidenum">
              <a:rPr lang="en-US" smtClean="0"/>
              <a:t>22</a:t>
            </a:fld>
            <a:endParaRPr lang="en-US"/>
          </a:p>
        </p:txBody>
      </p:sp>
    </p:spTree>
    <p:extLst>
      <p:ext uri="{BB962C8B-B14F-4D97-AF65-F5344CB8AC3E}">
        <p14:creationId xmlns:p14="http://schemas.microsoft.com/office/powerpoint/2010/main" val="1872537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C3D271-9271-4C19-A379-A251DE1299B4}" type="slidenum">
              <a:rPr lang="en-US" smtClean="0"/>
              <a:t>23</a:t>
            </a:fld>
            <a:endParaRPr lang="en-US"/>
          </a:p>
        </p:txBody>
      </p:sp>
    </p:spTree>
    <p:extLst>
      <p:ext uri="{BB962C8B-B14F-4D97-AF65-F5344CB8AC3E}">
        <p14:creationId xmlns:p14="http://schemas.microsoft.com/office/powerpoint/2010/main" val="3734945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use adjuncts</a:t>
            </a:r>
            <a:r>
              <a:rPr lang="en-US" baseline="0" dirty="0"/>
              <a:t> to plasma exchange, such as steroids, but always in combination with plasma exchange. </a:t>
            </a:r>
            <a:endParaRPr lang="en-US" dirty="0"/>
          </a:p>
        </p:txBody>
      </p:sp>
      <p:sp>
        <p:nvSpPr>
          <p:cNvPr id="4" name="Slide Number Placeholder 3"/>
          <p:cNvSpPr>
            <a:spLocks noGrp="1"/>
          </p:cNvSpPr>
          <p:nvPr>
            <p:ph type="sldNum" sz="quarter" idx="10"/>
          </p:nvPr>
        </p:nvSpPr>
        <p:spPr/>
        <p:txBody>
          <a:bodyPr/>
          <a:lstStyle/>
          <a:p>
            <a:fld id="{E7C3D271-9271-4C19-A379-A251DE1299B4}" type="slidenum">
              <a:rPr lang="en-US" smtClean="0"/>
              <a:t>24</a:t>
            </a:fld>
            <a:endParaRPr lang="en-US"/>
          </a:p>
        </p:txBody>
      </p:sp>
    </p:spTree>
    <p:extLst>
      <p:ext uri="{BB962C8B-B14F-4D97-AF65-F5344CB8AC3E}">
        <p14:creationId xmlns:p14="http://schemas.microsoft.com/office/powerpoint/2010/main" val="3781162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C3D271-9271-4C19-A379-A251DE1299B4}" type="slidenum">
              <a:rPr lang="en-US" smtClean="0"/>
              <a:t>26</a:t>
            </a:fld>
            <a:endParaRPr lang="en-US"/>
          </a:p>
        </p:txBody>
      </p:sp>
    </p:spTree>
    <p:extLst>
      <p:ext uri="{BB962C8B-B14F-4D97-AF65-F5344CB8AC3E}">
        <p14:creationId xmlns:p14="http://schemas.microsoft.com/office/powerpoint/2010/main" val="1303403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C3D271-9271-4C19-A379-A251DE1299B4}" type="slidenum">
              <a:rPr lang="en-US" smtClean="0"/>
              <a:t>27</a:t>
            </a:fld>
            <a:endParaRPr lang="en-US"/>
          </a:p>
        </p:txBody>
      </p:sp>
    </p:spTree>
    <p:extLst>
      <p:ext uri="{BB962C8B-B14F-4D97-AF65-F5344CB8AC3E}">
        <p14:creationId xmlns:p14="http://schemas.microsoft.com/office/powerpoint/2010/main" val="4273036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C3D271-9271-4C19-A379-A251DE1299B4}" type="slidenum">
              <a:rPr lang="en-US" smtClean="0"/>
              <a:t>29</a:t>
            </a:fld>
            <a:endParaRPr lang="en-US"/>
          </a:p>
        </p:txBody>
      </p:sp>
    </p:spTree>
    <p:extLst>
      <p:ext uri="{BB962C8B-B14F-4D97-AF65-F5344CB8AC3E}">
        <p14:creationId xmlns:p14="http://schemas.microsoft.com/office/powerpoint/2010/main" val="3846908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C3D271-9271-4C19-A379-A251DE1299B4}" type="slidenum">
              <a:rPr lang="en-US" smtClean="0"/>
              <a:t>4</a:t>
            </a:fld>
            <a:endParaRPr lang="en-US"/>
          </a:p>
        </p:txBody>
      </p:sp>
    </p:spTree>
    <p:extLst>
      <p:ext uri="{BB962C8B-B14F-4D97-AF65-F5344CB8AC3E}">
        <p14:creationId xmlns:p14="http://schemas.microsoft.com/office/powerpoint/2010/main" val="2534903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Must</a:t>
            </a:r>
            <a:r>
              <a:rPr lang="en-US" baseline="0" dirty="0"/>
              <a:t> check </a:t>
            </a:r>
            <a:r>
              <a:rPr lang="en-US" baseline="0" dirty="0" err="1"/>
              <a:t>plateletes</a:t>
            </a:r>
            <a:r>
              <a:rPr lang="en-US" baseline="0" dirty="0"/>
              <a:t> if wet purpura are noted.</a:t>
            </a:r>
            <a:endParaRPr lang="en-US" dirty="0"/>
          </a:p>
        </p:txBody>
      </p:sp>
      <p:sp>
        <p:nvSpPr>
          <p:cNvPr id="4" name="Slide Number Placeholder 3"/>
          <p:cNvSpPr>
            <a:spLocks noGrp="1"/>
          </p:cNvSpPr>
          <p:nvPr>
            <p:ph type="sldNum" sz="quarter" idx="10"/>
          </p:nvPr>
        </p:nvSpPr>
        <p:spPr/>
        <p:txBody>
          <a:bodyPr/>
          <a:lstStyle/>
          <a:p>
            <a:fld id="{E7C3D271-9271-4C19-A379-A251DE1299B4}" type="slidenum">
              <a:rPr lang="en-US" smtClean="0"/>
              <a:t>9</a:t>
            </a:fld>
            <a:endParaRPr lang="en-US"/>
          </a:p>
        </p:txBody>
      </p:sp>
    </p:spTree>
    <p:extLst>
      <p:ext uri="{BB962C8B-B14F-4D97-AF65-F5344CB8AC3E}">
        <p14:creationId xmlns:p14="http://schemas.microsoft.com/office/powerpoint/2010/main" val="2102641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Rarest of the 3.</a:t>
            </a:r>
            <a:r>
              <a:rPr lang="en-US" baseline="0" dirty="0"/>
              <a:t> </a:t>
            </a:r>
          </a:p>
          <a:p>
            <a:r>
              <a:rPr lang="en-US" baseline="0" dirty="0"/>
              <a:t>Malignant HTN will usually be afebrile, and patients have a history of HTN. Resolves with </a:t>
            </a:r>
            <a:r>
              <a:rPr lang="en-US" baseline="0" dirty="0" err="1"/>
              <a:t>tx</a:t>
            </a:r>
            <a:r>
              <a:rPr lang="en-US" baseline="0" dirty="0"/>
              <a:t> of BP.</a:t>
            </a:r>
            <a:endParaRPr lang="en-US" dirty="0"/>
          </a:p>
        </p:txBody>
      </p:sp>
      <p:sp>
        <p:nvSpPr>
          <p:cNvPr id="4" name="Slide Number Placeholder 3"/>
          <p:cNvSpPr>
            <a:spLocks noGrp="1"/>
          </p:cNvSpPr>
          <p:nvPr>
            <p:ph type="sldNum" sz="quarter" idx="10"/>
          </p:nvPr>
        </p:nvSpPr>
        <p:spPr/>
        <p:txBody>
          <a:bodyPr/>
          <a:lstStyle/>
          <a:p>
            <a:fld id="{E7C3D271-9271-4C19-A379-A251DE1299B4}" type="slidenum">
              <a:rPr lang="en-US" smtClean="0"/>
              <a:t>10</a:t>
            </a:fld>
            <a:endParaRPr lang="en-US"/>
          </a:p>
        </p:txBody>
      </p:sp>
    </p:spTree>
    <p:extLst>
      <p:ext uri="{BB962C8B-B14F-4D97-AF65-F5344CB8AC3E}">
        <p14:creationId xmlns:p14="http://schemas.microsoft.com/office/powerpoint/2010/main" val="577650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a:t>
            </a:r>
            <a:r>
              <a:rPr lang="en-US" baseline="0" dirty="0"/>
              <a:t> conditions can affect these tests. For example, a PE can cause increased D-dimer. </a:t>
            </a:r>
            <a:endParaRPr lang="en-US" dirty="0"/>
          </a:p>
        </p:txBody>
      </p:sp>
      <p:sp>
        <p:nvSpPr>
          <p:cNvPr id="4" name="Slide Number Placeholder 3"/>
          <p:cNvSpPr>
            <a:spLocks noGrp="1"/>
          </p:cNvSpPr>
          <p:nvPr>
            <p:ph type="sldNum" sz="quarter" idx="10"/>
          </p:nvPr>
        </p:nvSpPr>
        <p:spPr/>
        <p:txBody>
          <a:bodyPr/>
          <a:lstStyle/>
          <a:p>
            <a:fld id="{E7C3D271-9271-4C19-A379-A251DE1299B4}" type="slidenum">
              <a:rPr lang="en-US" smtClean="0"/>
              <a:t>12</a:t>
            </a:fld>
            <a:endParaRPr lang="en-US"/>
          </a:p>
        </p:txBody>
      </p:sp>
    </p:spTree>
    <p:extLst>
      <p:ext uri="{BB962C8B-B14F-4D97-AF65-F5344CB8AC3E}">
        <p14:creationId xmlns:p14="http://schemas.microsoft.com/office/powerpoint/2010/main" val="102432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Indirect bilirubin increased</a:t>
            </a:r>
            <a:r>
              <a:rPr lang="en-US" baseline="0" dirty="0"/>
              <a:t> in hemolytic disease (TTP, DIC), as direct is increased in liver dz. </a:t>
            </a:r>
            <a:endParaRPr lang="en-US" dirty="0"/>
          </a:p>
        </p:txBody>
      </p:sp>
      <p:sp>
        <p:nvSpPr>
          <p:cNvPr id="4" name="Slide Number Placeholder 3"/>
          <p:cNvSpPr>
            <a:spLocks noGrp="1"/>
          </p:cNvSpPr>
          <p:nvPr>
            <p:ph type="sldNum" sz="quarter" idx="10"/>
          </p:nvPr>
        </p:nvSpPr>
        <p:spPr/>
        <p:txBody>
          <a:bodyPr/>
          <a:lstStyle/>
          <a:p>
            <a:fld id="{E7C3D271-9271-4C19-A379-A251DE1299B4}" type="slidenum">
              <a:rPr lang="en-US" smtClean="0"/>
              <a:t>13</a:t>
            </a:fld>
            <a:endParaRPr lang="en-US"/>
          </a:p>
        </p:txBody>
      </p:sp>
    </p:spTree>
    <p:extLst>
      <p:ext uri="{BB962C8B-B14F-4D97-AF65-F5344CB8AC3E}">
        <p14:creationId xmlns:p14="http://schemas.microsoft.com/office/powerpoint/2010/main" val="2940949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differences in diagnosing DIC</a:t>
            </a:r>
            <a:r>
              <a:rPr lang="en-US" baseline="0" dirty="0"/>
              <a:t> vs TTP is coagulation times and clotting factors (specifically PT).</a:t>
            </a:r>
            <a:endParaRPr lang="en-US" dirty="0"/>
          </a:p>
        </p:txBody>
      </p:sp>
      <p:sp>
        <p:nvSpPr>
          <p:cNvPr id="4" name="Slide Number Placeholder 3"/>
          <p:cNvSpPr>
            <a:spLocks noGrp="1"/>
          </p:cNvSpPr>
          <p:nvPr>
            <p:ph type="sldNum" sz="quarter" idx="10"/>
          </p:nvPr>
        </p:nvSpPr>
        <p:spPr/>
        <p:txBody>
          <a:bodyPr/>
          <a:lstStyle/>
          <a:p>
            <a:fld id="{E7C3D271-9271-4C19-A379-A251DE1299B4}" type="slidenum">
              <a:rPr lang="en-US" smtClean="0"/>
              <a:t>14</a:t>
            </a:fld>
            <a:endParaRPr lang="en-US"/>
          </a:p>
        </p:txBody>
      </p:sp>
    </p:spTree>
    <p:extLst>
      <p:ext uri="{BB962C8B-B14F-4D97-AF65-F5344CB8AC3E}">
        <p14:creationId xmlns:p14="http://schemas.microsoft.com/office/powerpoint/2010/main" val="1386166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Iron-deficiency</a:t>
            </a:r>
            <a:r>
              <a:rPr lang="en-US" baseline="0" dirty="0"/>
              <a:t> anemia due to chronic nature of disease. </a:t>
            </a:r>
          </a:p>
          <a:p>
            <a:r>
              <a:rPr lang="en-US" baseline="0" dirty="0"/>
              <a:t>Full workup typically done outpatient per hematology. Most important thing is to rule-out life-threatening thrombocytopenia and other causes, such as DIC/TTP. </a:t>
            </a:r>
            <a:endParaRPr lang="en-US" dirty="0"/>
          </a:p>
        </p:txBody>
      </p:sp>
      <p:sp>
        <p:nvSpPr>
          <p:cNvPr id="4" name="Slide Number Placeholder 3"/>
          <p:cNvSpPr>
            <a:spLocks noGrp="1"/>
          </p:cNvSpPr>
          <p:nvPr>
            <p:ph type="sldNum" sz="quarter" idx="10"/>
          </p:nvPr>
        </p:nvSpPr>
        <p:spPr/>
        <p:txBody>
          <a:bodyPr/>
          <a:lstStyle/>
          <a:p>
            <a:fld id="{E7C3D271-9271-4C19-A379-A251DE1299B4}" type="slidenum">
              <a:rPr lang="en-US" smtClean="0"/>
              <a:t>15</a:t>
            </a:fld>
            <a:endParaRPr lang="en-US"/>
          </a:p>
        </p:txBody>
      </p:sp>
    </p:spTree>
    <p:extLst>
      <p:ext uri="{BB962C8B-B14F-4D97-AF65-F5344CB8AC3E}">
        <p14:creationId xmlns:p14="http://schemas.microsoft.com/office/powerpoint/2010/main" val="1770482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key differences is normal coagulation</a:t>
            </a:r>
            <a:r>
              <a:rPr lang="en-US" baseline="0" dirty="0"/>
              <a:t> times. </a:t>
            </a:r>
          </a:p>
          <a:p>
            <a:r>
              <a:rPr lang="en-US" baseline="0" dirty="0" err="1"/>
              <a:t>Haptoglobin</a:t>
            </a:r>
            <a:r>
              <a:rPr lang="en-US" baseline="0" dirty="0"/>
              <a:t> binds to lysed red cells, making it more specific than </a:t>
            </a:r>
            <a:r>
              <a:rPr lang="en-US" baseline="0" dirty="0" err="1"/>
              <a:t>biliruin</a:t>
            </a:r>
            <a:r>
              <a:rPr lang="en-US" baseline="0" dirty="0"/>
              <a:t> and LDH (have many other causes ex: liver failure or sepsis)</a:t>
            </a:r>
            <a:endParaRPr lang="en-US" dirty="0"/>
          </a:p>
        </p:txBody>
      </p:sp>
      <p:sp>
        <p:nvSpPr>
          <p:cNvPr id="4" name="Slide Number Placeholder 3"/>
          <p:cNvSpPr>
            <a:spLocks noGrp="1"/>
          </p:cNvSpPr>
          <p:nvPr>
            <p:ph type="sldNum" sz="quarter" idx="10"/>
          </p:nvPr>
        </p:nvSpPr>
        <p:spPr/>
        <p:txBody>
          <a:bodyPr/>
          <a:lstStyle/>
          <a:p>
            <a:fld id="{E7C3D271-9271-4C19-A379-A251DE1299B4}" type="slidenum">
              <a:rPr lang="en-US" smtClean="0"/>
              <a:t>16</a:t>
            </a:fld>
            <a:endParaRPr lang="en-US"/>
          </a:p>
        </p:txBody>
      </p:sp>
    </p:spTree>
    <p:extLst>
      <p:ext uri="{BB962C8B-B14F-4D97-AF65-F5344CB8AC3E}">
        <p14:creationId xmlns:p14="http://schemas.microsoft.com/office/powerpoint/2010/main" val="2293595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F574ED11-996D-48E1-88AB-690B755387E1}" type="datetimeFigureOut">
              <a:rPr lang="en-US" smtClean="0"/>
              <a:t>9/11/2019</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84B6A1F7-07EE-4EF3-BF23-FD1413B358D0}"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574ED11-996D-48E1-88AB-690B755387E1}"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B6A1F7-07EE-4EF3-BF23-FD1413B358D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574ED11-996D-48E1-88AB-690B755387E1}"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B6A1F7-07EE-4EF3-BF23-FD1413B358D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574ED11-996D-48E1-88AB-690B755387E1}"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B6A1F7-07EE-4EF3-BF23-FD1413B358D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F574ED11-996D-48E1-88AB-690B755387E1}"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B6A1F7-07EE-4EF3-BF23-FD1413B358D0}"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574ED11-996D-48E1-88AB-690B755387E1}" type="datetimeFigureOut">
              <a:rPr lang="en-US" smtClean="0"/>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B6A1F7-07EE-4EF3-BF23-FD1413B358D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F574ED11-996D-48E1-88AB-690B755387E1}" type="datetimeFigureOut">
              <a:rPr lang="en-US" smtClean="0"/>
              <a:t>9/11/2019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B6A1F7-07EE-4EF3-BF23-FD1413B358D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a:t>Click to edit Master title style</a:t>
            </a:r>
          </a:p>
        </p:txBody>
      </p:sp>
      <p:sp>
        <p:nvSpPr>
          <p:cNvPr id="7" name="Date Placeholder 6"/>
          <p:cNvSpPr>
            <a:spLocks noGrp="1"/>
          </p:cNvSpPr>
          <p:nvPr>
            <p:ph type="dt" sz="half" idx="10"/>
          </p:nvPr>
        </p:nvSpPr>
        <p:spPr/>
        <p:txBody>
          <a:bodyPr/>
          <a:lstStyle/>
          <a:p>
            <a:fld id="{F574ED11-996D-48E1-88AB-690B755387E1}" type="datetimeFigureOut">
              <a:rPr lang="en-US" smtClean="0"/>
              <a:t>9/11/2019</a:t>
            </a:fld>
            <a:endParaRPr lang="en-US"/>
          </a:p>
        </p:txBody>
      </p:sp>
      <p:sp>
        <p:nvSpPr>
          <p:cNvPr id="8" name="Slide Number Placeholder 7"/>
          <p:cNvSpPr>
            <a:spLocks noGrp="1"/>
          </p:cNvSpPr>
          <p:nvPr>
            <p:ph type="sldNum" sz="quarter" idx="11"/>
          </p:nvPr>
        </p:nvSpPr>
        <p:spPr/>
        <p:txBody>
          <a:bodyPr/>
          <a:lstStyle/>
          <a:p>
            <a:fld id="{84B6A1F7-07EE-4EF3-BF23-FD1413B358D0}"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74ED11-996D-48E1-88AB-690B755387E1}" type="datetimeFigureOut">
              <a:rPr lang="en-US" smtClean="0"/>
              <a:t>9/11/2019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B6A1F7-07EE-4EF3-BF23-FD1413B358D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a:t>Click to edit Master title style</a:t>
            </a:r>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574ED11-996D-48E1-88AB-690B755387E1}" type="datetimeFigureOut">
              <a:rPr lang="en-US" smtClean="0"/>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56448" y="6422064"/>
            <a:ext cx="762000" cy="365125"/>
          </a:xfrm>
        </p:spPr>
        <p:txBody>
          <a:bodyPr/>
          <a:lstStyle/>
          <a:p>
            <a:fld id="{84B6A1F7-07EE-4EF3-BF23-FD1413B358D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a:t>Click to edit Master title style</a:t>
            </a:r>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F574ED11-996D-48E1-88AB-690B755387E1}" type="datetimeFigureOut">
              <a:rPr lang="en-US" smtClean="0"/>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B6A1F7-07EE-4EF3-BF23-FD1413B358D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a:t>Click to edit Master title style</a:t>
            </a:r>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F574ED11-996D-48E1-88AB-690B755387E1}" type="datetimeFigureOut">
              <a:rPr lang="en-US" smtClean="0"/>
              <a:t>9/11/2019</a:t>
            </a:fld>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84B6A1F7-07EE-4EF3-BF23-FD1413B358D0}"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emf"/><Relationship Id="rId5" Type="http://schemas.openxmlformats.org/officeDocument/2006/relationships/customXml" Target="../ink/ink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microsoft.com/office/2011/relationships/inkAction" Target="../ink/inkAction2.xml"/><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microsoft.com/office/2011/relationships/inkAction" Target="../ink/inkAction3.xml"/><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9.png"/><Relationship Id="rId5" Type="http://schemas.microsoft.com/office/2011/relationships/inkAction" Target="../ink/inkAction4.xml"/><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0.png"/><Relationship Id="rId5" Type="http://schemas.microsoft.com/office/2011/relationships/inkAction" Target="../ink/inkAction5.xml"/><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1.png"/><Relationship Id="rId4" Type="http://schemas.microsoft.com/office/2011/relationships/inkAction" Target="../ink/inkAction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2.png"/><Relationship Id="rId5" Type="http://schemas.microsoft.com/office/2011/relationships/inkAction" Target="../ink/inkAction7.xml"/><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3.png"/><Relationship Id="rId5" Type="http://schemas.microsoft.com/office/2011/relationships/inkAction" Target="../ink/inkAction8.xml"/><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1.m4a"/><Relationship Id="rId7" Type="http://schemas.openxmlformats.org/officeDocument/2006/relationships/image" Target="../media/image14.png"/><Relationship Id="rId2" Type="http://schemas.microsoft.com/office/2007/relationships/media" Target="../media/media21.m4a"/><Relationship Id="rId1" Type="http://schemas.openxmlformats.org/officeDocument/2006/relationships/tags" Target="../tags/tag6.xml"/><Relationship Id="rId6" Type="http://schemas.microsoft.com/office/2011/relationships/inkAction" Target="../ink/inkAction9.xml"/><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5.png"/><Relationship Id="rId5" Type="http://schemas.microsoft.com/office/2011/relationships/inkAction" Target="../ink/inkAction10.xml"/><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6.png"/><Relationship Id="rId5" Type="http://schemas.microsoft.com/office/2011/relationships/inkAction" Target="../ink/inkAction11.xml"/><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7.png"/><Relationship Id="rId5" Type="http://schemas.microsoft.com/office/2011/relationships/inkAction" Target="../ink/inkAction12.xml"/><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7.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8.png"/><Relationship Id="rId5" Type="http://schemas.microsoft.com/office/2011/relationships/inkAction" Target="../ink/inkAction13.xml"/><Relationship Id="rId4"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9.png"/><Relationship Id="rId5" Type="http://schemas.microsoft.com/office/2011/relationships/inkAction" Target="../ink/inkAction14.xml"/><Relationship Id="rId4"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20.png"/><Relationship Id="rId4" Type="http://schemas.microsoft.com/office/2011/relationships/inkAction" Target="../ink/inkAction1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1.png"/><Relationship Id="rId5" Type="http://schemas.microsoft.com/office/2011/relationships/inkAction" Target="../ink/inkAction16.xml"/><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4.m4a"/><Relationship Id="rId7" Type="http://schemas.microsoft.com/office/2011/relationships/inkAction" Target="../ink/inkAction1.xml"/><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2.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59958" y="1752600"/>
            <a:ext cx="6480048" cy="2057400"/>
          </a:xfrm>
        </p:spPr>
        <p:txBody>
          <a:bodyPr>
            <a:normAutofit/>
          </a:bodyPr>
          <a:lstStyle/>
          <a:p>
            <a:pPr algn="ctr"/>
            <a:r>
              <a:rPr lang="en-US" sz="4000" dirty="0"/>
              <a:t>Coagulopathies: </a:t>
            </a:r>
          </a:p>
          <a:p>
            <a:pPr algn="ctr"/>
            <a:r>
              <a:rPr lang="en-US" sz="4000" dirty="0"/>
              <a:t>DIC, ITP, &amp; TTP</a:t>
            </a:r>
          </a:p>
          <a:p>
            <a:pPr algn="l"/>
            <a:r>
              <a:rPr lang="en-US" sz="1200" dirty="0"/>
              <a:t>By: Shane Slone</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2324" y="3657600"/>
            <a:ext cx="282892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219423" y="6548370"/>
            <a:ext cx="2402849" cy="338554"/>
          </a:xfrm>
          <a:prstGeom prst="rect">
            <a:avLst/>
          </a:prstGeom>
          <a:noFill/>
        </p:spPr>
        <p:txBody>
          <a:bodyPr wrap="square" rtlCol="0">
            <a:spAutoFit/>
          </a:bodyPr>
          <a:lstStyle/>
          <a:p>
            <a:r>
              <a:rPr lang="en-US" sz="800" dirty="0"/>
              <a:t>Morningreporttgh.blogspot.com/2010_11_01.archive.htm;, 2010</a:t>
            </a:r>
          </a:p>
        </p:txBody>
      </p:sp>
      <mc:AlternateContent xmlns:mc="http://schemas.openxmlformats.org/markup-compatibility/2006">
        <mc:Choice xmlns:p14="http://schemas.microsoft.com/office/powerpoint/2010/main" Requires="p14">
          <p:contentPart p14:bwMode="auto" r:id="rId5">
            <p14:nvContentPartPr>
              <p14:cNvPr id="4" name="Ink 3">
                <a:extLst>
                  <a:ext uri="{FF2B5EF4-FFF2-40B4-BE49-F238E27FC236}">
                    <a16:creationId xmlns:a16="http://schemas.microsoft.com/office/drawing/2014/main" id="{C78D2BC7-2D63-4EF2-8546-09508875940D}"/>
                  </a:ext>
                </a:extLst>
              </p14:cNvPr>
              <p14:cNvContentPartPr/>
              <p14:nvPr/>
            </p14:nvContentPartPr>
            <p14:xfrm>
              <a:off x="2576880" y="4580640"/>
              <a:ext cx="1063800" cy="425520"/>
            </p14:xfrm>
          </p:contentPart>
        </mc:Choice>
        <mc:Fallback>
          <p:pic>
            <p:nvPicPr>
              <p:cNvPr id="4" name="Ink 3">
                <a:extLst>
                  <a:ext uri="{FF2B5EF4-FFF2-40B4-BE49-F238E27FC236}">
                    <a16:creationId xmlns:a16="http://schemas.microsoft.com/office/drawing/2014/main" id="{C78D2BC7-2D63-4EF2-8546-09508875940D}"/>
                  </a:ext>
                </a:extLst>
              </p:cNvPr>
              <p:cNvPicPr/>
              <p:nvPr/>
            </p:nvPicPr>
            <p:blipFill>
              <a:blip r:embed="rId6"/>
              <a:stretch>
                <a:fillRect/>
              </a:stretch>
            </p:blipFill>
            <p:spPr>
              <a:xfrm>
                <a:off x="2567520" y="4571280"/>
                <a:ext cx="1082520" cy="444240"/>
              </a:xfrm>
              <a:prstGeom prst="rect">
                <a:avLst/>
              </a:prstGeom>
            </p:spPr>
          </p:pic>
        </mc:Fallback>
      </mc:AlternateContent>
      <p:pic>
        <p:nvPicPr>
          <p:cNvPr id="5" name="Audio 4">
            <a:hlinkClick r:id="" action="ppaction://media"/>
            <a:extLst>
              <a:ext uri="{FF2B5EF4-FFF2-40B4-BE49-F238E27FC236}">
                <a16:creationId xmlns:a16="http://schemas.microsoft.com/office/drawing/2014/main" id="{A0A5A4E1-87E7-4523-84BF-C834A493A16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91686298"/>
      </p:ext>
    </p:extLst>
  </p:cSld>
  <p:clrMapOvr>
    <a:masterClrMapping/>
  </p:clrMapOvr>
  <mc:AlternateContent xmlns:mc="http://schemas.openxmlformats.org/markup-compatibility/2006">
    <mc:Choice xmlns:p14="http://schemas.microsoft.com/office/powerpoint/2010/main" Requires="p14">
      <p:transition spd="slow" p14:dur="2000" advTm="70692"/>
    </mc:Choice>
    <mc:Fallback>
      <p:transition spd="slow" advTm="70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lgn="ctr"/>
            <a:r>
              <a:rPr lang="en-US" sz="3000" b="1" dirty="0"/>
              <a:t>History/Physical/Symptom: TTP</a:t>
            </a:r>
            <a:br>
              <a:rPr lang="en-US" sz="3000" dirty="0"/>
            </a:br>
            <a:endParaRPr lang="en-US" sz="3000" dirty="0"/>
          </a:p>
        </p:txBody>
      </p:sp>
      <p:sp>
        <p:nvSpPr>
          <p:cNvPr id="3" name="Content Placeholder 2"/>
          <p:cNvSpPr>
            <a:spLocks noGrp="1"/>
          </p:cNvSpPr>
          <p:nvPr>
            <p:ph idx="1"/>
          </p:nvPr>
        </p:nvSpPr>
        <p:spPr/>
        <p:txBody>
          <a:bodyPr>
            <a:normAutofit fontScale="55000" lnSpcReduction="20000"/>
          </a:bodyPr>
          <a:lstStyle/>
          <a:p>
            <a:r>
              <a:rPr lang="en-US" dirty="0"/>
              <a:t>Incidence: about 0.4 cases per 100,000 adults/year.</a:t>
            </a:r>
          </a:p>
          <a:p>
            <a:r>
              <a:rPr lang="en-US" dirty="0"/>
              <a:t>Commonly present with </a:t>
            </a:r>
            <a:r>
              <a:rPr lang="en-US" dirty="0" err="1"/>
              <a:t>microangipathic</a:t>
            </a:r>
            <a:r>
              <a:rPr lang="en-US" dirty="0"/>
              <a:t> hemolytic anemia (RBC fragmented as they pass through damaged vessels), renal failure (or insufficiency), neurologic changes (AMS, seizure, hemiplegia, paresthesia’s, visual disturbances, and aphasia) and fever. </a:t>
            </a:r>
          </a:p>
          <a:p>
            <a:r>
              <a:rPr lang="en-US" dirty="0">
                <a:solidFill>
                  <a:srgbClr val="FF0000"/>
                </a:solidFill>
              </a:rPr>
              <a:t>F</a:t>
            </a:r>
            <a:r>
              <a:rPr lang="en-US" dirty="0"/>
              <a:t> (fever)</a:t>
            </a:r>
            <a:r>
              <a:rPr lang="en-US" dirty="0">
                <a:solidFill>
                  <a:srgbClr val="FF0000"/>
                </a:solidFill>
              </a:rPr>
              <a:t> A </a:t>
            </a:r>
            <a:r>
              <a:rPr lang="en-US" dirty="0"/>
              <a:t>(anemia) </a:t>
            </a:r>
            <a:r>
              <a:rPr lang="en-US" dirty="0">
                <a:solidFill>
                  <a:srgbClr val="FF0000"/>
                </a:solidFill>
              </a:rPr>
              <a:t>T</a:t>
            </a:r>
            <a:r>
              <a:rPr lang="en-US" dirty="0"/>
              <a:t> (thrombocytopenia) </a:t>
            </a:r>
            <a:r>
              <a:rPr lang="en-US" dirty="0">
                <a:solidFill>
                  <a:srgbClr val="FF0000"/>
                </a:solidFill>
              </a:rPr>
              <a:t>R</a:t>
            </a:r>
            <a:r>
              <a:rPr lang="en-US" dirty="0"/>
              <a:t> (renal damage)</a:t>
            </a:r>
            <a:r>
              <a:rPr lang="en-US" dirty="0">
                <a:solidFill>
                  <a:srgbClr val="FF0000"/>
                </a:solidFill>
              </a:rPr>
              <a:t> N</a:t>
            </a:r>
          </a:p>
          <a:p>
            <a:pPr marL="36576" indent="0">
              <a:buNone/>
            </a:pPr>
            <a:r>
              <a:rPr lang="en-US" dirty="0"/>
              <a:t> (neurological changes)</a:t>
            </a:r>
          </a:p>
          <a:p>
            <a:r>
              <a:rPr lang="en-US" dirty="0"/>
              <a:t>Any/all may be present based on severity of disease. </a:t>
            </a:r>
          </a:p>
          <a:p>
            <a:r>
              <a:rPr lang="en-US" dirty="0"/>
              <a:t>Dark urine is often reported due to hemoglobinuria. Pallor and jaundice may also be present due to lysing of red cells. </a:t>
            </a:r>
          </a:p>
          <a:p>
            <a:r>
              <a:rPr lang="en-US" dirty="0"/>
              <a:t>Malignant hypertension may present similarly</a:t>
            </a:r>
          </a:p>
          <a:p>
            <a:r>
              <a:rPr lang="en-US" dirty="0"/>
              <a:t>More common in women than men, and in pregnant women and HIV+ patients. </a:t>
            </a:r>
          </a:p>
          <a:p>
            <a:r>
              <a:rPr lang="en-US" dirty="0"/>
              <a:t>May be drug induced (</a:t>
            </a:r>
            <a:r>
              <a:rPr lang="en-US" dirty="0" err="1"/>
              <a:t>clopidogrel</a:t>
            </a:r>
            <a:r>
              <a:rPr lang="en-US" dirty="0"/>
              <a:t>, </a:t>
            </a:r>
            <a:r>
              <a:rPr lang="en-US" dirty="0" err="1"/>
              <a:t>ticodipline</a:t>
            </a:r>
            <a:r>
              <a:rPr lang="en-US" dirty="0"/>
              <a:t>, gemcitabine, </a:t>
            </a:r>
            <a:r>
              <a:rPr lang="en-US" dirty="0" err="1"/>
              <a:t>mitomycin</a:t>
            </a:r>
            <a:r>
              <a:rPr lang="en-US" dirty="0"/>
              <a:t>)</a:t>
            </a:r>
          </a:p>
          <a:p>
            <a:r>
              <a:rPr lang="en-US" dirty="0"/>
              <a:t>Usually clinically sick, but not usually hemorrhaging severely.  </a:t>
            </a:r>
          </a:p>
          <a:p>
            <a:endParaRPr lang="en-US" dirty="0"/>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4" name="Ink 3">
                <a:extLst>
                  <a:ext uri="{FF2B5EF4-FFF2-40B4-BE49-F238E27FC236}">
                    <a16:creationId xmlns:a16="http://schemas.microsoft.com/office/drawing/2014/main" id="{9998DD0C-D984-4DF5-8E53-DCB6108D8403}"/>
                  </a:ext>
                </a:extLst>
              </p14:cNvPr>
              <p14:cNvContentPartPr/>
              <p14:nvPr>
                <p:extLst>
                  <p:ext uri="{42D2F446-02D8-4167-A562-619A0277C38B}">
                    <p15:isNarration xmlns:p15="http://schemas.microsoft.com/office/powerpoint/2012/main" val="1"/>
                  </p:ext>
                </p:extLst>
              </p14:nvPr>
            </p14:nvContentPartPr>
            <p14:xfrm>
              <a:off x="3139920" y="1852200"/>
              <a:ext cx="4716000" cy="1352160"/>
            </p14:xfrm>
          </p:contentPart>
        </mc:Choice>
        <mc:Fallback>
          <p:pic>
            <p:nvPicPr>
              <p:cNvPr id="4" name="Ink 3">
                <a:extLst>
                  <a:ext uri="{FF2B5EF4-FFF2-40B4-BE49-F238E27FC236}">
                    <a16:creationId xmlns:a16="http://schemas.microsoft.com/office/drawing/2014/main" id="{9998DD0C-D984-4DF5-8E53-DCB6108D8403}"/>
                  </a:ext>
                </a:extLst>
              </p:cNvPr>
              <p:cNvPicPr>
                <a:picLocks noGrp="1" noRot="1" noChangeAspect="1" noMove="1" noResize="1" noEditPoints="1" noAdjustHandles="1" noChangeArrowheads="1" noChangeShapeType="1"/>
              </p:cNvPicPr>
              <p:nvPr/>
            </p:nvPicPr>
            <p:blipFill>
              <a:blip r:embed="rId6"/>
              <a:stretch>
                <a:fillRect/>
              </a:stretch>
            </p:blipFill>
            <p:spPr>
              <a:xfrm>
                <a:off x="3130560" y="1842840"/>
                <a:ext cx="4734720" cy="1370880"/>
              </a:xfrm>
              <a:prstGeom prst="rect">
                <a:avLst/>
              </a:prstGeom>
            </p:spPr>
          </p:pic>
        </mc:Fallback>
      </mc:AlternateContent>
      <p:pic>
        <p:nvPicPr>
          <p:cNvPr id="5" name="Audio 4">
            <a:hlinkClick r:id="" action="ppaction://media"/>
            <a:extLst>
              <a:ext uri="{FF2B5EF4-FFF2-40B4-BE49-F238E27FC236}">
                <a16:creationId xmlns:a16="http://schemas.microsoft.com/office/drawing/2014/main" id="{2E2736D1-DD55-42AB-A90A-897CD7FDBCF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20396136"/>
      </p:ext>
    </p:extLst>
  </p:cSld>
  <p:clrMapOvr>
    <a:masterClrMapping/>
  </p:clrMapOvr>
  <mc:AlternateContent xmlns:mc="http://schemas.openxmlformats.org/markup-compatibility/2006">
    <mc:Choice xmlns:p14="http://schemas.microsoft.com/office/powerpoint/2010/main" Requires="p14">
      <p:transition spd="slow" p14:dur="2000" advTm="141300"/>
    </mc:Choice>
    <mc:Fallback>
      <p:transition spd="slow" advTm="141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Case Study</a:t>
            </a:r>
          </a:p>
        </p:txBody>
      </p:sp>
      <p:sp>
        <p:nvSpPr>
          <p:cNvPr id="3" name="Content Placeholder 2"/>
          <p:cNvSpPr>
            <a:spLocks noGrp="1"/>
          </p:cNvSpPr>
          <p:nvPr>
            <p:ph idx="1"/>
          </p:nvPr>
        </p:nvSpPr>
        <p:spPr>
          <a:xfrm>
            <a:off x="457200" y="1600201"/>
            <a:ext cx="7467600" cy="3352800"/>
          </a:xfrm>
        </p:spPr>
        <p:txBody>
          <a:bodyPr>
            <a:normAutofit fontScale="77500" lnSpcReduction="20000"/>
          </a:bodyPr>
          <a:lstStyle/>
          <a:p>
            <a:r>
              <a:rPr lang="en-US" dirty="0"/>
              <a:t>Your patient’s CT head was negative and blood cultures were positive for GN rods. Broad-spectrum antibiotics, fluid resuscitation are initiated. The nurse notifies you that the patient has begun oozing from his IV sticks and Foley catheter is now emptying bright red urine. Which diagnoses are most likely at this point and why? </a:t>
            </a:r>
          </a:p>
          <a:p>
            <a:endParaRPr lang="en-US" dirty="0"/>
          </a:p>
          <a:p>
            <a:pPr marL="36576" indent="0">
              <a:buNone/>
            </a:pPr>
            <a:r>
              <a:rPr lang="en-US" dirty="0"/>
              <a:t>. </a:t>
            </a:r>
          </a:p>
          <a:p>
            <a:endParaRPr lang="en-US" dirty="0"/>
          </a:p>
        </p:txBody>
      </p:sp>
      <p:sp>
        <p:nvSpPr>
          <p:cNvPr id="5" name="TextBox 4"/>
          <p:cNvSpPr txBox="1"/>
          <p:nvPr/>
        </p:nvSpPr>
        <p:spPr>
          <a:xfrm>
            <a:off x="1066800" y="3962400"/>
            <a:ext cx="5486400" cy="2031325"/>
          </a:xfrm>
          <a:prstGeom prst="rect">
            <a:avLst/>
          </a:prstGeom>
          <a:noFill/>
        </p:spPr>
        <p:txBody>
          <a:bodyPr wrap="square" rtlCol="0">
            <a:spAutoFit/>
          </a:bodyPr>
          <a:lstStyle/>
          <a:p>
            <a:pPr marL="36576" indent="0">
              <a:buNone/>
            </a:pPr>
            <a:r>
              <a:rPr lang="en-US" dirty="0"/>
              <a:t>DIC most likely; multiple sites oozing, sudden, and risk factors (sepsis)</a:t>
            </a:r>
          </a:p>
          <a:p>
            <a:pPr marL="36576" indent="0">
              <a:buNone/>
            </a:pPr>
            <a:endParaRPr lang="en-US" dirty="0"/>
          </a:p>
          <a:p>
            <a:pPr marL="36576" indent="0">
              <a:buNone/>
            </a:pPr>
            <a:r>
              <a:rPr lang="en-US" dirty="0"/>
              <a:t>TTP cannot be ruled out</a:t>
            </a:r>
          </a:p>
          <a:p>
            <a:pPr marL="36576" indent="0">
              <a:buNone/>
            </a:pPr>
            <a:endParaRPr lang="en-US" dirty="0"/>
          </a:p>
          <a:p>
            <a:pPr marL="36576" indent="0">
              <a:buNone/>
            </a:pPr>
            <a:r>
              <a:rPr lang="en-US" dirty="0"/>
              <a:t>ITP very unlikely at this point, typically not this severe/acute</a:t>
            </a:r>
          </a:p>
        </p:txBody>
      </p:sp>
      <p:pic>
        <p:nvPicPr>
          <p:cNvPr id="4" name="Audio 3">
            <a:hlinkClick r:id="" action="ppaction://media"/>
            <a:extLst>
              <a:ext uri="{FF2B5EF4-FFF2-40B4-BE49-F238E27FC236}">
                <a16:creationId xmlns:a16="http://schemas.microsoft.com/office/drawing/2014/main" id="{B904EFE2-B981-4C30-9451-3BA01C34A95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20396136"/>
      </p:ext>
    </p:extLst>
  </p:cSld>
  <p:clrMapOvr>
    <a:masterClrMapping/>
  </p:clrMapOvr>
  <mc:AlternateContent xmlns:mc="http://schemas.openxmlformats.org/markup-compatibility/2006">
    <mc:Choice xmlns:p14="http://schemas.microsoft.com/office/powerpoint/2010/main" Requires="p14">
      <p:transition spd="slow" p14:dur="2000" advTm="71755"/>
    </mc:Choice>
    <mc:Fallback>
      <p:transition spd="slow" advTm="71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Laboratory Data</a:t>
            </a:r>
          </a:p>
        </p:txBody>
      </p:sp>
      <p:sp>
        <p:nvSpPr>
          <p:cNvPr id="3" name="Content Placeholder 2"/>
          <p:cNvSpPr>
            <a:spLocks noGrp="1"/>
          </p:cNvSpPr>
          <p:nvPr>
            <p:ph idx="1"/>
          </p:nvPr>
        </p:nvSpPr>
        <p:spPr/>
        <p:txBody>
          <a:bodyPr>
            <a:normAutofit fontScale="92500" lnSpcReduction="10000"/>
          </a:bodyPr>
          <a:lstStyle/>
          <a:p>
            <a:r>
              <a:rPr lang="en-US" dirty="0"/>
              <a:t>Initial workup: CBC, coagulation tests (</a:t>
            </a:r>
            <a:r>
              <a:rPr lang="en-US" dirty="0" err="1"/>
              <a:t>aPTT</a:t>
            </a:r>
            <a:r>
              <a:rPr lang="en-US" dirty="0"/>
              <a:t>, PT/INR), peripheral smear, d-</a:t>
            </a:r>
            <a:r>
              <a:rPr lang="en-US" dirty="0" err="1"/>
              <a:t>dimer,haptoglobin</a:t>
            </a:r>
            <a:r>
              <a:rPr lang="en-US" dirty="0"/>
              <a:t>, LDH, indirect bilirubin, </a:t>
            </a:r>
          </a:p>
          <a:p>
            <a:r>
              <a:rPr lang="en-US" dirty="0"/>
              <a:t> liver </a:t>
            </a:r>
            <a:r>
              <a:rPr lang="en-US" dirty="0" err="1"/>
              <a:t>fxn</a:t>
            </a:r>
            <a:r>
              <a:rPr lang="en-US" dirty="0"/>
              <a:t> tests and abdominal ultrasounds part of workup.</a:t>
            </a:r>
          </a:p>
          <a:p>
            <a:r>
              <a:rPr lang="en-US" dirty="0"/>
              <a:t>Depending on what you suspect based upon the clinical picture, additional tests will be ordered.  </a:t>
            </a:r>
          </a:p>
          <a:p>
            <a:r>
              <a:rPr lang="en-US" dirty="0"/>
              <a:t>No single test is “diagnostic” of these conditions. </a:t>
            </a:r>
          </a:p>
          <a:p>
            <a:endParaRPr lang="en-US" dirty="0"/>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4" name="Ink 3">
                <a:extLst>
                  <a:ext uri="{FF2B5EF4-FFF2-40B4-BE49-F238E27FC236}">
                    <a16:creationId xmlns:a16="http://schemas.microsoft.com/office/drawing/2014/main" id="{C4DBC81B-CB49-4C57-A9F3-FC47A9C4E398}"/>
                  </a:ext>
                </a:extLst>
              </p14:cNvPr>
              <p14:cNvContentPartPr/>
              <p14:nvPr>
                <p:extLst>
                  <p:ext uri="{42D2F446-02D8-4167-A562-619A0277C38B}">
                    <p15:isNarration xmlns:p15="http://schemas.microsoft.com/office/powerpoint/2012/main" val="1"/>
                  </p:ext>
                </p:extLst>
              </p14:nvPr>
            </p14:nvContentPartPr>
            <p14:xfrm>
              <a:off x="4716000" y="863640"/>
              <a:ext cx="3415320" cy="901440"/>
            </p14:xfrm>
          </p:contentPart>
        </mc:Choice>
        <mc:Fallback>
          <p:pic>
            <p:nvPicPr>
              <p:cNvPr id="4" name="Ink 3">
                <a:extLst>
                  <a:ext uri="{FF2B5EF4-FFF2-40B4-BE49-F238E27FC236}">
                    <a16:creationId xmlns:a16="http://schemas.microsoft.com/office/drawing/2014/main" id="{C4DBC81B-CB49-4C57-A9F3-FC47A9C4E398}"/>
                  </a:ext>
                </a:extLst>
              </p:cNvPr>
              <p:cNvPicPr>
                <a:picLocks noGrp="1" noRot="1" noChangeAspect="1" noMove="1" noResize="1" noEditPoints="1" noAdjustHandles="1" noChangeArrowheads="1" noChangeShapeType="1"/>
              </p:cNvPicPr>
              <p:nvPr/>
            </p:nvPicPr>
            <p:blipFill>
              <a:blip r:embed="rId6"/>
              <a:stretch>
                <a:fillRect/>
              </a:stretch>
            </p:blipFill>
            <p:spPr>
              <a:xfrm>
                <a:off x="4706640" y="854280"/>
                <a:ext cx="3434040" cy="920160"/>
              </a:xfrm>
              <a:prstGeom prst="rect">
                <a:avLst/>
              </a:prstGeom>
            </p:spPr>
          </p:pic>
        </mc:Fallback>
      </mc:AlternateContent>
      <p:pic>
        <p:nvPicPr>
          <p:cNvPr id="5" name="Audio 4">
            <a:hlinkClick r:id="" action="ppaction://media"/>
            <a:extLst>
              <a:ext uri="{FF2B5EF4-FFF2-40B4-BE49-F238E27FC236}">
                <a16:creationId xmlns:a16="http://schemas.microsoft.com/office/drawing/2014/main" id="{BFCE3127-29B6-47AC-9EB7-B71381FE0A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20396136"/>
      </p:ext>
    </p:extLst>
  </p:cSld>
  <p:clrMapOvr>
    <a:masterClrMapping/>
  </p:clrMapOvr>
  <mc:AlternateContent xmlns:mc="http://schemas.openxmlformats.org/markup-compatibility/2006">
    <mc:Choice xmlns:p14="http://schemas.microsoft.com/office/powerpoint/2010/main" Requires="p14">
      <p:transition spd="slow" p14:dur="2000" advTm="149348"/>
    </mc:Choice>
    <mc:Fallback>
      <p:transition spd="slow" advTm="149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Normal Values</a:t>
            </a:r>
            <a:br>
              <a:rPr lang="en-US" dirty="0"/>
            </a:br>
            <a:endParaRPr lang="en-US" dirty="0"/>
          </a:p>
        </p:txBody>
      </p:sp>
      <p:sp>
        <p:nvSpPr>
          <p:cNvPr id="3" name="Content Placeholder 2"/>
          <p:cNvSpPr>
            <a:spLocks noGrp="1"/>
          </p:cNvSpPr>
          <p:nvPr>
            <p:ph idx="1"/>
          </p:nvPr>
        </p:nvSpPr>
        <p:spPr/>
        <p:txBody>
          <a:bodyPr>
            <a:normAutofit fontScale="77500" lnSpcReduction="20000"/>
          </a:bodyPr>
          <a:lstStyle/>
          <a:p>
            <a:endParaRPr lang="en-US" dirty="0"/>
          </a:p>
          <a:p>
            <a:r>
              <a:rPr lang="en-US" dirty="0" err="1"/>
              <a:t>Plateletes</a:t>
            </a:r>
            <a:r>
              <a:rPr lang="en-US" dirty="0"/>
              <a:t>: 150-450k</a:t>
            </a:r>
          </a:p>
          <a:p>
            <a:r>
              <a:rPr lang="en-US" dirty="0" err="1"/>
              <a:t>Ptt</a:t>
            </a:r>
            <a:r>
              <a:rPr lang="en-US" dirty="0"/>
              <a:t>: 20-40 secs</a:t>
            </a:r>
          </a:p>
          <a:p>
            <a:r>
              <a:rPr lang="en-US" dirty="0"/>
              <a:t>INR: 0.9-1.2</a:t>
            </a:r>
          </a:p>
          <a:p>
            <a:r>
              <a:rPr lang="en-US" dirty="0"/>
              <a:t>D-dimer: less than 500ng/</a:t>
            </a:r>
            <a:r>
              <a:rPr lang="en-US" dirty="0" err="1"/>
              <a:t>dL</a:t>
            </a:r>
            <a:endParaRPr lang="en-US" dirty="0"/>
          </a:p>
          <a:p>
            <a:r>
              <a:rPr lang="en-US" dirty="0"/>
              <a:t>Fibrinogen: 150-350mg/</a:t>
            </a:r>
            <a:r>
              <a:rPr lang="en-US" dirty="0" err="1"/>
              <a:t>dL</a:t>
            </a:r>
            <a:endParaRPr lang="en-US" dirty="0"/>
          </a:p>
          <a:p>
            <a:r>
              <a:rPr lang="en-US" dirty="0"/>
              <a:t>Fibrin degradation products (fibrin split): &lt;10 mcg/mL</a:t>
            </a:r>
          </a:p>
          <a:p>
            <a:r>
              <a:rPr lang="en-US" dirty="0" err="1"/>
              <a:t>Haptoglobin</a:t>
            </a:r>
            <a:r>
              <a:rPr lang="en-US" dirty="0"/>
              <a:t>: 30-200mg/</a:t>
            </a:r>
            <a:r>
              <a:rPr lang="en-US" dirty="0" err="1"/>
              <a:t>dL</a:t>
            </a:r>
            <a:endParaRPr lang="en-US" dirty="0"/>
          </a:p>
          <a:p>
            <a:r>
              <a:rPr lang="en-US" dirty="0"/>
              <a:t>Lactate dehydrogenase (LDH): &lt;200</a:t>
            </a:r>
          </a:p>
          <a:p>
            <a:r>
              <a:rPr lang="en-US" dirty="0"/>
              <a:t>Indirect Bilirubin: .2-.7mg/</a:t>
            </a:r>
            <a:r>
              <a:rPr lang="en-US" dirty="0" err="1"/>
              <a:t>dL</a:t>
            </a:r>
            <a:endParaRPr lang="en-US" dirty="0"/>
          </a:p>
          <a:p>
            <a:r>
              <a:rPr lang="en-US" dirty="0"/>
              <a:t>Peripheral Smear: no </a:t>
            </a:r>
            <a:r>
              <a:rPr lang="en-US" dirty="0" err="1"/>
              <a:t>shistocytes</a:t>
            </a:r>
            <a:r>
              <a:rPr lang="en-US" dirty="0"/>
              <a:t>. </a:t>
            </a:r>
          </a:p>
        </p:txBody>
      </p:sp>
      <p:pic>
        <p:nvPicPr>
          <p:cNvPr id="4" name="Audio 3">
            <a:hlinkClick r:id="" action="ppaction://media"/>
            <a:extLst>
              <a:ext uri="{FF2B5EF4-FFF2-40B4-BE49-F238E27FC236}">
                <a16:creationId xmlns:a16="http://schemas.microsoft.com/office/drawing/2014/main" id="{246C6904-FE5C-431E-A1AA-79D4AA6C60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60019748"/>
      </p:ext>
    </p:extLst>
  </p:cSld>
  <p:clrMapOvr>
    <a:masterClrMapping/>
  </p:clrMapOvr>
  <mc:AlternateContent xmlns:mc="http://schemas.openxmlformats.org/markup-compatibility/2006">
    <mc:Choice xmlns:p14="http://schemas.microsoft.com/office/powerpoint/2010/main" Requires="p14">
      <p:transition spd="slow" p14:dur="2000" advTm="36012"/>
    </mc:Choice>
    <mc:Fallback>
      <p:transition spd="slow" advTm="36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lgn="ctr"/>
            <a:r>
              <a:rPr lang="en-US" b="1" dirty="0"/>
              <a:t>Laboratory data: DIC</a:t>
            </a:r>
            <a:br>
              <a:rPr lang="en-US" dirty="0"/>
            </a:br>
            <a:endParaRPr lang="en-US" dirty="0"/>
          </a:p>
        </p:txBody>
      </p:sp>
      <p:sp>
        <p:nvSpPr>
          <p:cNvPr id="3" name="Content Placeholder 2"/>
          <p:cNvSpPr>
            <a:spLocks noGrp="1"/>
          </p:cNvSpPr>
          <p:nvPr>
            <p:ph idx="1"/>
          </p:nvPr>
        </p:nvSpPr>
        <p:spPr>
          <a:xfrm>
            <a:off x="457200" y="1600200"/>
            <a:ext cx="7467600" cy="5029200"/>
          </a:xfrm>
        </p:spPr>
        <p:txBody>
          <a:bodyPr>
            <a:normAutofit lnSpcReduction="10000"/>
          </a:bodyPr>
          <a:lstStyle/>
          <a:p>
            <a:r>
              <a:rPr lang="en-US" dirty="0"/>
              <a:t>On initial tests: thrombocytopenia or rapidly decreasing platelets, increased PT/PTT, +</a:t>
            </a:r>
            <a:r>
              <a:rPr lang="en-US" dirty="0" err="1"/>
              <a:t>shistocytes</a:t>
            </a:r>
            <a:r>
              <a:rPr lang="en-US" dirty="0"/>
              <a:t> on peripheral smear, and +D-dimers (may not initially be elevated), varying levels of anemia.</a:t>
            </a:r>
          </a:p>
          <a:p>
            <a:r>
              <a:rPr lang="en-US" dirty="0"/>
              <a:t>Fibrin degradation products (FDP): This test is more indicative than d-dimers and will be increased. </a:t>
            </a:r>
          </a:p>
          <a:p>
            <a:r>
              <a:rPr lang="en-US" dirty="0"/>
              <a:t>Fibrinogen: May be normal or decreased. </a:t>
            </a:r>
          </a:p>
          <a:p>
            <a:r>
              <a:rPr lang="en-US" dirty="0"/>
              <a:t>Haptoglobin decreased. </a:t>
            </a:r>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4" name="Ink 3">
                <a:extLst>
                  <a:ext uri="{FF2B5EF4-FFF2-40B4-BE49-F238E27FC236}">
                    <a16:creationId xmlns:a16="http://schemas.microsoft.com/office/drawing/2014/main" id="{EEC07E95-08CB-4336-8D74-5C79C2D5A06E}"/>
                  </a:ext>
                </a:extLst>
              </p14:cNvPr>
              <p14:cNvContentPartPr/>
              <p14:nvPr>
                <p:extLst>
                  <p:ext uri="{42D2F446-02D8-4167-A562-619A0277C38B}">
                    <p15:isNarration xmlns:p15="http://schemas.microsoft.com/office/powerpoint/2012/main" val="1"/>
                  </p:ext>
                </p:extLst>
              </p14:nvPr>
            </p14:nvContentPartPr>
            <p14:xfrm>
              <a:off x="2689560" y="2803320"/>
              <a:ext cx="4903920" cy="976680"/>
            </p14:xfrm>
          </p:contentPart>
        </mc:Choice>
        <mc:Fallback>
          <p:pic>
            <p:nvPicPr>
              <p:cNvPr id="4" name="Ink 3">
                <a:extLst>
                  <a:ext uri="{FF2B5EF4-FFF2-40B4-BE49-F238E27FC236}">
                    <a16:creationId xmlns:a16="http://schemas.microsoft.com/office/drawing/2014/main" id="{EEC07E95-08CB-4336-8D74-5C79C2D5A06E}"/>
                  </a:ext>
                </a:extLst>
              </p:cNvPr>
              <p:cNvPicPr>
                <a:picLocks noGrp="1" noRot="1" noChangeAspect="1" noMove="1" noResize="1" noEditPoints="1" noAdjustHandles="1" noChangeArrowheads="1" noChangeShapeType="1"/>
              </p:cNvPicPr>
              <p:nvPr/>
            </p:nvPicPr>
            <p:blipFill>
              <a:blip r:embed="rId6"/>
              <a:stretch>
                <a:fillRect/>
              </a:stretch>
            </p:blipFill>
            <p:spPr>
              <a:xfrm>
                <a:off x="2680200" y="2793960"/>
                <a:ext cx="4922640" cy="995400"/>
              </a:xfrm>
              <a:prstGeom prst="rect">
                <a:avLst/>
              </a:prstGeom>
            </p:spPr>
          </p:pic>
        </mc:Fallback>
      </mc:AlternateContent>
      <p:pic>
        <p:nvPicPr>
          <p:cNvPr id="5" name="Audio 4">
            <a:hlinkClick r:id="" action="ppaction://media"/>
            <a:extLst>
              <a:ext uri="{FF2B5EF4-FFF2-40B4-BE49-F238E27FC236}">
                <a16:creationId xmlns:a16="http://schemas.microsoft.com/office/drawing/2014/main" id="{F38DAECB-D652-4096-9F50-4B36489816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20396136"/>
      </p:ext>
    </p:extLst>
  </p:cSld>
  <p:clrMapOvr>
    <a:masterClrMapping/>
  </p:clrMapOvr>
  <mc:AlternateContent xmlns:mc="http://schemas.openxmlformats.org/markup-compatibility/2006">
    <mc:Choice xmlns:p14="http://schemas.microsoft.com/office/powerpoint/2010/main" Requires="p14">
      <p:transition spd="slow" p14:dur="2000" advTm="119002"/>
    </mc:Choice>
    <mc:Fallback>
      <p:transition spd="slow" advTm="119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lgn="ctr"/>
            <a:r>
              <a:rPr lang="en-US" b="1" dirty="0"/>
              <a:t>Laboratory data: ITP</a:t>
            </a:r>
            <a:br>
              <a:rPr lang="en-US" dirty="0"/>
            </a:br>
            <a:endParaRPr lang="en-US" dirty="0"/>
          </a:p>
        </p:txBody>
      </p:sp>
      <p:sp>
        <p:nvSpPr>
          <p:cNvPr id="3" name="Content Placeholder 2"/>
          <p:cNvSpPr>
            <a:spLocks noGrp="1"/>
          </p:cNvSpPr>
          <p:nvPr>
            <p:ph idx="1"/>
          </p:nvPr>
        </p:nvSpPr>
        <p:spPr/>
        <p:txBody>
          <a:bodyPr>
            <a:normAutofit fontScale="92500" lnSpcReduction="20000"/>
          </a:bodyPr>
          <a:lstStyle/>
          <a:p>
            <a:r>
              <a:rPr lang="en-US" dirty="0"/>
              <a:t>On initial tests you see: decreased platelets, possibly large platelets on peripheral smear, normal PT/PTT/D-dimers and possibly iron-deficiency anemia (additional workup required). </a:t>
            </a:r>
          </a:p>
          <a:p>
            <a:r>
              <a:rPr lang="en-US" dirty="0"/>
              <a:t>Additional tests:</a:t>
            </a:r>
          </a:p>
          <a:p>
            <a:r>
              <a:rPr lang="en-US" dirty="0"/>
              <a:t>Look for secondary causes. Test for SLE, HIV, HCV, H. pylori </a:t>
            </a:r>
          </a:p>
          <a:p>
            <a:r>
              <a:rPr lang="en-US" dirty="0"/>
              <a:t>immunoglobulin levels, IgA levels, </a:t>
            </a:r>
            <a:r>
              <a:rPr lang="en-US" dirty="0" err="1"/>
              <a:t>monoclonial</a:t>
            </a:r>
            <a:r>
              <a:rPr lang="en-US" dirty="0"/>
              <a:t> </a:t>
            </a:r>
            <a:r>
              <a:rPr lang="en-US" dirty="0" err="1"/>
              <a:t>gammogapthies</a:t>
            </a:r>
            <a:r>
              <a:rPr lang="en-US" dirty="0"/>
              <a:t>. Will likely require hematology consult. </a:t>
            </a:r>
          </a:p>
          <a:p>
            <a:endParaRPr lang="en-US" dirty="0"/>
          </a:p>
        </p:txBody>
      </p:sp>
      <p:pic>
        <p:nvPicPr>
          <p:cNvPr id="4" name="Audio 3">
            <a:hlinkClick r:id="" action="ppaction://media"/>
            <a:extLst>
              <a:ext uri="{FF2B5EF4-FFF2-40B4-BE49-F238E27FC236}">
                <a16:creationId xmlns:a16="http://schemas.microsoft.com/office/drawing/2014/main" id="{CCBEA73F-93D1-4199-8FE4-3787D8657F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20396136"/>
      </p:ext>
    </p:extLst>
  </p:cSld>
  <p:clrMapOvr>
    <a:masterClrMapping/>
  </p:clrMapOvr>
  <mc:AlternateContent xmlns:mc="http://schemas.openxmlformats.org/markup-compatibility/2006">
    <mc:Choice xmlns:p14="http://schemas.microsoft.com/office/powerpoint/2010/main" Requires="p14">
      <p:transition spd="slow" p14:dur="2000" advTm="66588"/>
    </mc:Choice>
    <mc:Fallback>
      <p:transition spd="slow" advTm="66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lgn="ctr"/>
            <a:r>
              <a:rPr lang="en-US" b="1" dirty="0"/>
              <a:t>Laboratory data: TTP</a:t>
            </a:r>
            <a:br>
              <a:rPr lang="en-US" dirty="0"/>
            </a:br>
            <a:endParaRPr lang="en-US" dirty="0"/>
          </a:p>
        </p:txBody>
      </p:sp>
      <p:sp>
        <p:nvSpPr>
          <p:cNvPr id="3" name="Content Placeholder 2"/>
          <p:cNvSpPr>
            <a:spLocks noGrp="1"/>
          </p:cNvSpPr>
          <p:nvPr>
            <p:ph idx="1"/>
          </p:nvPr>
        </p:nvSpPr>
        <p:spPr/>
        <p:txBody>
          <a:bodyPr>
            <a:normAutofit fontScale="70000" lnSpcReduction="20000"/>
          </a:bodyPr>
          <a:lstStyle/>
          <a:p>
            <a:r>
              <a:rPr lang="en-US" dirty="0"/>
              <a:t>On initial tests: thrombocytopenia, renal insufficiency/failure, normal PT/PTT, normal d-dimer, +</a:t>
            </a:r>
            <a:r>
              <a:rPr lang="en-US" dirty="0" err="1"/>
              <a:t>shistocytes</a:t>
            </a:r>
            <a:r>
              <a:rPr lang="en-US" dirty="0"/>
              <a:t> on peripheral smear. </a:t>
            </a:r>
          </a:p>
          <a:p>
            <a:r>
              <a:rPr lang="en-US" dirty="0"/>
              <a:t>Additional tests: </a:t>
            </a:r>
          </a:p>
          <a:p>
            <a:r>
              <a:rPr lang="en-US" dirty="0"/>
              <a:t>LDH: will be increased, may be over 1000 (normal &lt;200)</a:t>
            </a:r>
          </a:p>
          <a:p>
            <a:r>
              <a:rPr lang="en-US" dirty="0"/>
              <a:t>Indirect bilirubin: will be increased. </a:t>
            </a:r>
          </a:p>
          <a:p>
            <a:r>
              <a:rPr lang="en-US" dirty="0"/>
              <a:t>Haptoglobin: decreased in TTP </a:t>
            </a:r>
          </a:p>
          <a:p>
            <a:r>
              <a:rPr lang="en-US" dirty="0"/>
              <a:t>ADAMTS13 antibody/ activity levels: not available in all hospitals, not always checked. Antibody present or activity levels decreased, except in pregnancy-related TTP. </a:t>
            </a:r>
          </a:p>
          <a:p>
            <a:r>
              <a:rPr lang="en-US" dirty="0"/>
              <a:t>Consensus is that if other labs indicative of TTP, should be treated as such due to mortality (without other known causes). </a:t>
            </a:r>
          </a:p>
          <a:p>
            <a:r>
              <a:rPr lang="en-US" dirty="0"/>
              <a:t>All patient with TTP should be tested for HIV, due to increased incidence. </a:t>
            </a:r>
          </a:p>
          <a:p>
            <a:endParaRPr lang="en-US" dirty="0"/>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4" name="Ink 3">
                <a:extLst>
                  <a:ext uri="{FF2B5EF4-FFF2-40B4-BE49-F238E27FC236}">
                    <a16:creationId xmlns:a16="http://schemas.microsoft.com/office/drawing/2014/main" id="{A8B113A1-44A0-4287-9B6F-48CCC8801BC5}"/>
                  </a:ext>
                </a:extLst>
              </p14:cNvPr>
              <p14:cNvContentPartPr/>
              <p14:nvPr>
                <p:extLst>
                  <p:ext uri="{42D2F446-02D8-4167-A562-619A0277C38B}">
                    <p15:isNarration xmlns:p15="http://schemas.microsoft.com/office/powerpoint/2012/main" val="1"/>
                  </p:ext>
                </p:extLst>
              </p14:nvPr>
            </p14:nvContentPartPr>
            <p14:xfrm>
              <a:off x="925920" y="2090160"/>
              <a:ext cx="4240800" cy="1914840"/>
            </p14:xfrm>
          </p:contentPart>
        </mc:Choice>
        <mc:Fallback>
          <p:pic>
            <p:nvPicPr>
              <p:cNvPr id="4" name="Ink 3">
                <a:extLst>
                  <a:ext uri="{FF2B5EF4-FFF2-40B4-BE49-F238E27FC236}">
                    <a16:creationId xmlns:a16="http://schemas.microsoft.com/office/drawing/2014/main" id="{A8B113A1-44A0-4287-9B6F-48CCC8801BC5}"/>
                  </a:ext>
                </a:extLst>
              </p:cNvPr>
              <p:cNvPicPr>
                <a:picLocks noGrp="1" noRot="1" noChangeAspect="1" noMove="1" noResize="1" noEditPoints="1" noAdjustHandles="1" noChangeArrowheads="1" noChangeShapeType="1"/>
              </p:cNvPicPr>
              <p:nvPr/>
            </p:nvPicPr>
            <p:blipFill>
              <a:blip r:embed="rId6"/>
              <a:stretch>
                <a:fillRect/>
              </a:stretch>
            </p:blipFill>
            <p:spPr>
              <a:xfrm>
                <a:off x="916560" y="2080800"/>
                <a:ext cx="4259520" cy="1933560"/>
              </a:xfrm>
              <a:prstGeom prst="rect">
                <a:avLst/>
              </a:prstGeom>
            </p:spPr>
          </p:pic>
        </mc:Fallback>
      </mc:AlternateContent>
      <p:pic>
        <p:nvPicPr>
          <p:cNvPr id="5" name="Audio 4">
            <a:hlinkClick r:id="" action="ppaction://media"/>
            <a:extLst>
              <a:ext uri="{FF2B5EF4-FFF2-40B4-BE49-F238E27FC236}">
                <a16:creationId xmlns:a16="http://schemas.microsoft.com/office/drawing/2014/main" id="{1937D6B6-A04F-4614-9DBA-A052827157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20396136"/>
      </p:ext>
    </p:extLst>
  </p:cSld>
  <p:clrMapOvr>
    <a:masterClrMapping/>
  </p:clrMapOvr>
  <mc:AlternateContent xmlns:mc="http://schemas.openxmlformats.org/markup-compatibility/2006">
    <mc:Choice xmlns:p14="http://schemas.microsoft.com/office/powerpoint/2010/main" Requires="p14">
      <p:transition spd="slow" p14:dur="2000" advTm="189109"/>
    </mc:Choice>
    <mc:Fallback>
      <p:transition spd="slow" advTm="189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Case Study</a:t>
            </a:r>
          </a:p>
        </p:txBody>
      </p:sp>
      <p:sp>
        <p:nvSpPr>
          <p:cNvPr id="3" name="Content Placeholder 2"/>
          <p:cNvSpPr>
            <a:spLocks noGrp="1"/>
          </p:cNvSpPr>
          <p:nvPr>
            <p:ph idx="1"/>
          </p:nvPr>
        </p:nvSpPr>
        <p:spPr>
          <a:xfrm>
            <a:off x="457200" y="1600201"/>
            <a:ext cx="7467600" cy="3505200"/>
          </a:xfrm>
        </p:spPr>
        <p:txBody>
          <a:bodyPr>
            <a:normAutofit lnSpcReduction="10000"/>
          </a:bodyPr>
          <a:lstStyle/>
          <a:p>
            <a:r>
              <a:rPr lang="en-US" dirty="0"/>
              <a:t>Your patient is now admitted to the ICU and is more stable after fluid and blood resuscitation; oozing and hematuria continue. The patient’s lab work reveals severe thrombocytopenia, + </a:t>
            </a:r>
            <a:r>
              <a:rPr lang="en-US" dirty="0" err="1"/>
              <a:t>shistocytes</a:t>
            </a:r>
            <a:r>
              <a:rPr lang="en-US" dirty="0"/>
              <a:t>, and elevated </a:t>
            </a:r>
            <a:r>
              <a:rPr lang="en-US" dirty="0" err="1"/>
              <a:t>aPtt</a:t>
            </a:r>
            <a:r>
              <a:rPr lang="en-US" dirty="0"/>
              <a:t>, PT/INR. What additional tests should we order at this point? </a:t>
            </a:r>
          </a:p>
          <a:p>
            <a:pPr marL="36576" indent="0">
              <a:buNone/>
            </a:pPr>
            <a:endParaRPr lang="en-US" dirty="0"/>
          </a:p>
        </p:txBody>
      </p:sp>
      <p:sp>
        <p:nvSpPr>
          <p:cNvPr id="4" name="TextBox 3"/>
          <p:cNvSpPr txBox="1"/>
          <p:nvPr/>
        </p:nvSpPr>
        <p:spPr>
          <a:xfrm>
            <a:off x="1364479" y="5334000"/>
            <a:ext cx="4724400" cy="523220"/>
          </a:xfrm>
          <a:prstGeom prst="rect">
            <a:avLst/>
          </a:prstGeom>
          <a:noFill/>
        </p:spPr>
        <p:txBody>
          <a:bodyPr wrap="square" rtlCol="0">
            <a:spAutoFit/>
          </a:bodyPr>
          <a:lstStyle/>
          <a:p>
            <a:r>
              <a:rPr lang="en-US" sz="2800" dirty="0"/>
              <a:t>D-dimer, FDP, fibrinogen</a:t>
            </a:r>
          </a:p>
        </p:txBody>
      </p:sp>
      <p:pic>
        <p:nvPicPr>
          <p:cNvPr id="5" name="Audio 4">
            <a:hlinkClick r:id="" action="ppaction://media"/>
            <a:extLst>
              <a:ext uri="{FF2B5EF4-FFF2-40B4-BE49-F238E27FC236}">
                <a16:creationId xmlns:a16="http://schemas.microsoft.com/office/drawing/2014/main" id="{BC35DE98-4167-49DC-B31B-71075FD6EE8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20396136"/>
      </p:ext>
    </p:extLst>
  </p:cSld>
  <p:clrMapOvr>
    <a:masterClrMapping/>
  </p:clrMapOvr>
  <mc:AlternateContent xmlns:mc="http://schemas.openxmlformats.org/markup-compatibility/2006">
    <mc:Choice xmlns:p14="http://schemas.microsoft.com/office/powerpoint/2010/main" Requires="p14">
      <p:transition spd="slow" p14:dur="2000" advTm="57421"/>
    </mc:Choice>
    <mc:Fallback>
      <p:transition spd="slow" advTm="57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lgn="ctr"/>
            <a:r>
              <a:rPr lang="en-US" b="1" dirty="0"/>
              <a:t>Treatment: Overall</a:t>
            </a:r>
            <a:br>
              <a:rPr lang="en-US" dirty="0"/>
            </a:br>
            <a:endParaRPr lang="en-US" dirty="0"/>
          </a:p>
        </p:txBody>
      </p:sp>
      <p:sp>
        <p:nvSpPr>
          <p:cNvPr id="3" name="Content Placeholder 2"/>
          <p:cNvSpPr>
            <a:spLocks noGrp="1"/>
          </p:cNvSpPr>
          <p:nvPr>
            <p:ph idx="1"/>
          </p:nvPr>
        </p:nvSpPr>
        <p:spPr/>
        <p:txBody>
          <a:bodyPr>
            <a:normAutofit fontScale="62500" lnSpcReduction="20000"/>
          </a:bodyPr>
          <a:lstStyle/>
          <a:p>
            <a:r>
              <a:rPr lang="en-US" dirty="0"/>
              <a:t>These patient may present in unstable conditions, especially DIC/TTP. Some treatments are indicated while workup is pending. </a:t>
            </a:r>
          </a:p>
          <a:p>
            <a:pPr algn="ctr"/>
            <a:r>
              <a:rPr lang="en-US" b="1" dirty="0"/>
              <a:t>Initial treatment for all includes:</a:t>
            </a:r>
            <a:endParaRPr lang="en-US" dirty="0"/>
          </a:p>
          <a:p>
            <a:r>
              <a:rPr lang="en-US" dirty="0"/>
              <a:t>Limiting invasive procedures to a minimum (IV sticks, NG/OG tube placement, rectal temperatures, shaving, IM injections, </a:t>
            </a:r>
            <a:r>
              <a:rPr lang="en-US" dirty="0" err="1"/>
              <a:t>etc</a:t>
            </a:r>
            <a:r>
              <a:rPr lang="en-US" dirty="0"/>
              <a:t>)</a:t>
            </a:r>
          </a:p>
          <a:p>
            <a:r>
              <a:rPr lang="en-US" dirty="0"/>
              <a:t>If invasive procedure is necessary (central line/dialysis catheter), optimize platelets/clotting factors/ fibrinogen immediately prior to and perform as atraumatic as possible. </a:t>
            </a:r>
          </a:p>
          <a:p>
            <a:r>
              <a:rPr lang="en-US" dirty="0"/>
              <a:t>Hold anticoagulants (heparin, aspirin, </a:t>
            </a:r>
            <a:r>
              <a:rPr lang="en-US" dirty="0" err="1"/>
              <a:t>etc</a:t>
            </a:r>
            <a:r>
              <a:rPr lang="en-US" dirty="0"/>
              <a:t>)</a:t>
            </a:r>
          </a:p>
          <a:p>
            <a:r>
              <a:rPr lang="en-US" dirty="0"/>
              <a:t>Direct pressure to any external bleeding sites, basic hemostasis </a:t>
            </a:r>
            <a:r>
              <a:rPr lang="en-US" dirty="0" err="1"/>
              <a:t>prcoedures</a:t>
            </a:r>
            <a:r>
              <a:rPr lang="en-US" dirty="0"/>
              <a:t>.</a:t>
            </a:r>
          </a:p>
          <a:p>
            <a:r>
              <a:rPr lang="en-US" dirty="0"/>
              <a:t>Locate sources of bleed and treat appropriately (ex: GI bleed, retroperitoneal, </a:t>
            </a:r>
            <a:r>
              <a:rPr lang="en-US" dirty="0" err="1"/>
              <a:t>etc</a:t>
            </a:r>
            <a:r>
              <a:rPr lang="en-US" dirty="0"/>
              <a:t>). </a:t>
            </a:r>
          </a:p>
          <a:p>
            <a:endParaRPr lang="en-US" dirty="0"/>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4" name="Ink 3">
                <a:extLst>
                  <a:ext uri="{FF2B5EF4-FFF2-40B4-BE49-F238E27FC236}">
                    <a16:creationId xmlns:a16="http://schemas.microsoft.com/office/drawing/2014/main" id="{6D8C2D4D-A1A9-47EB-871B-5B6C09FC9306}"/>
                  </a:ext>
                </a:extLst>
              </p14:cNvPr>
              <p14:cNvContentPartPr/>
              <p14:nvPr>
                <p:extLst>
                  <p:ext uri="{42D2F446-02D8-4167-A562-619A0277C38B}">
                    <p15:isNarration xmlns:p15="http://schemas.microsoft.com/office/powerpoint/2012/main" val="1"/>
                  </p:ext>
                </p:extLst>
              </p14:nvPr>
            </p14:nvContentPartPr>
            <p14:xfrm>
              <a:off x="5579280" y="3191400"/>
              <a:ext cx="1926720" cy="964080"/>
            </p14:xfrm>
          </p:contentPart>
        </mc:Choice>
        <mc:Fallback>
          <p:pic>
            <p:nvPicPr>
              <p:cNvPr id="4" name="Ink 3">
                <a:extLst>
                  <a:ext uri="{FF2B5EF4-FFF2-40B4-BE49-F238E27FC236}">
                    <a16:creationId xmlns:a16="http://schemas.microsoft.com/office/drawing/2014/main" id="{6D8C2D4D-A1A9-47EB-871B-5B6C09FC9306}"/>
                  </a:ext>
                </a:extLst>
              </p:cNvPr>
              <p:cNvPicPr>
                <a:picLocks noGrp="1" noRot="1" noChangeAspect="1" noMove="1" noResize="1" noEditPoints="1" noAdjustHandles="1" noChangeArrowheads="1" noChangeShapeType="1"/>
              </p:cNvPicPr>
              <p:nvPr/>
            </p:nvPicPr>
            <p:blipFill>
              <a:blip r:embed="rId5"/>
              <a:stretch>
                <a:fillRect/>
              </a:stretch>
            </p:blipFill>
            <p:spPr>
              <a:xfrm>
                <a:off x="5569920" y="3182040"/>
                <a:ext cx="1945440" cy="982800"/>
              </a:xfrm>
              <a:prstGeom prst="rect">
                <a:avLst/>
              </a:prstGeom>
            </p:spPr>
          </p:pic>
        </mc:Fallback>
      </mc:AlternateContent>
      <p:pic>
        <p:nvPicPr>
          <p:cNvPr id="5" name="Audio 4">
            <a:hlinkClick r:id="" action="ppaction://media"/>
            <a:extLst>
              <a:ext uri="{FF2B5EF4-FFF2-40B4-BE49-F238E27FC236}">
                <a16:creationId xmlns:a16="http://schemas.microsoft.com/office/drawing/2014/main" id="{FE7C6137-D65C-477A-A639-263CBFE1EC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20396136"/>
      </p:ext>
    </p:extLst>
  </p:cSld>
  <p:clrMapOvr>
    <a:masterClrMapping/>
  </p:clrMapOvr>
  <mc:AlternateContent xmlns:mc="http://schemas.openxmlformats.org/markup-compatibility/2006">
    <mc:Choice xmlns:p14="http://schemas.microsoft.com/office/powerpoint/2010/main" Requires="p14">
      <p:transition spd="slow" p14:dur="2000" advTm="218033"/>
    </mc:Choice>
    <mc:Fallback>
      <p:transition spd="slow" advTm="218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lgn="ctr"/>
            <a:r>
              <a:rPr lang="en-US" sz="3300" b="1" dirty="0"/>
              <a:t>Treatment: Replacement guidelines</a:t>
            </a:r>
            <a:br>
              <a:rPr lang="en-US" sz="3300" b="1" dirty="0"/>
            </a:br>
            <a:r>
              <a:rPr lang="en-US" sz="3300" b="1" dirty="0"/>
              <a:t>TTP AND ITP</a:t>
            </a:r>
            <a:br>
              <a:rPr lang="en-US" dirty="0"/>
            </a:br>
            <a:endParaRPr lang="en-US" dirty="0"/>
          </a:p>
        </p:txBody>
      </p:sp>
      <p:sp>
        <p:nvSpPr>
          <p:cNvPr id="3" name="Content Placeholder 2"/>
          <p:cNvSpPr>
            <a:spLocks noGrp="1"/>
          </p:cNvSpPr>
          <p:nvPr>
            <p:ph idx="1"/>
          </p:nvPr>
        </p:nvSpPr>
        <p:spPr/>
        <p:txBody>
          <a:bodyPr>
            <a:normAutofit fontScale="92500" lnSpcReduction="10000"/>
          </a:bodyPr>
          <a:lstStyle/>
          <a:p>
            <a:r>
              <a:rPr lang="en-US" dirty="0"/>
              <a:t>Replacement guidelines vary based on institution and clinical condition of patient. </a:t>
            </a:r>
          </a:p>
          <a:p>
            <a:r>
              <a:rPr lang="en-US" dirty="0"/>
              <a:t>If active bleed, replace platelets to 40-50k. If no active bleed, especially ITP, no replacement until below 5-10k. </a:t>
            </a:r>
          </a:p>
          <a:p>
            <a:r>
              <a:rPr lang="en-US" dirty="0"/>
              <a:t>Women of childbearing age must receive Rh- platelets. </a:t>
            </a:r>
          </a:p>
          <a:p>
            <a:r>
              <a:rPr lang="en-US" dirty="0"/>
              <a:t>Consider replacing platelets regardless of count if patient on aspirin (or other palette inhibitor) therapy and active bleeding. </a:t>
            </a:r>
          </a:p>
          <a:p>
            <a:endParaRPr lang="en-US" dirty="0"/>
          </a:p>
          <a:p>
            <a:endParaRPr lang="en-US" dirty="0"/>
          </a:p>
          <a:p>
            <a:endParaRPr lang="en-US" dirty="0"/>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4" name="Ink 3">
                <a:extLst>
                  <a:ext uri="{FF2B5EF4-FFF2-40B4-BE49-F238E27FC236}">
                    <a16:creationId xmlns:a16="http://schemas.microsoft.com/office/drawing/2014/main" id="{9E314BE9-8B33-4B9B-8827-45B1E6C12E99}"/>
                  </a:ext>
                </a:extLst>
              </p14:cNvPr>
              <p14:cNvContentPartPr/>
              <p14:nvPr>
                <p:extLst>
                  <p:ext uri="{42D2F446-02D8-4167-A562-619A0277C38B}">
                    <p15:isNarration xmlns:p15="http://schemas.microsoft.com/office/powerpoint/2012/main" val="1"/>
                  </p:ext>
                </p:extLst>
              </p14:nvPr>
            </p14:nvContentPartPr>
            <p14:xfrm>
              <a:off x="475560" y="4743000"/>
              <a:ext cx="7693200" cy="1377000"/>
            </p14:xfrm>
          </p:contentPart>
        </mc:Choice>
        <mc:Fallback>
          <p:pic>
            <p:nvPicPr>
              <p:cNvPr id="4" name="Ink 3">
                <a:extLst>
                  <a:ext uri="{FF2B5EF4-FFF2-40B4-BE49-F238E27FC236}">
                    <a16:creationId xmlns:a16="http://schemas.microsoft.com/office/drawing/2014/main" id="{9E314BE9-8B33-4B9B-8827-45B1E6C12E99}"/>
                  </a:ext>
                </a:extLst>
              </p:cNvPr>
              <p:cNvPicPr>
                <a:picLocks noGrp="1" noRot="1" noChangeAspect="1" noMove="1" noResize="1" noEditPoints="1" noAdjustHandles="1" noChangeArrowheads="1" noChangeShapeType="1"/>
              </p:cNvPicPr>
              <p:nvPr/>
            </p:nvPicPr>
            <p:blipFill>
              <a:blip r:embed="rId6"/>
              <a:stretch>
                <a:fillRect/>
              </a:stretch>
            </p:blipFill>
            <p:spPr>
              <a:xfrm>
                <a:off x="466200" y="4733640"/>
                <a:ext cx="7711920" cy="1395720"/>
              </a:xfrm>
              <a:prstGeom prst="rect">
                <a:avLst/>
              </a:prstGeom>
            </p:spPr>
          </p:pic>
        </mc:Fallback>
      </mc:AlternateContent>
      <p:pic>
        <p:nvPicPr>
          <p:cNvPr id="5" name="Audio 4">
            <a:hlinkClick r:id="" action="ppaction://media"/>
            <a:extLst>
              <a:ext uri="{FF2B5EF4-FFF2-40B4-BE49-F238E27FC236}">
                <a16:creationId xmlns:a16="http://schemas.microsoft.com/office/drawing/2014/main" id="{4CFFA8EB-ED78-48D2-815F-871E74E536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20396136"/>
      </p:ext>
    </p:extLst>
  </p:cSld>
  <p:clrMapOvr>
    <a:masterClrMapping/>
  </p:clrMapOvr>
  <mc:AlternateContent xmlns:mc="http://schemas.openxmlformats.org/markup-compatibility/2006">
    <mc:Choice xmlns:p14="http://schemas.microsoft.com/office/powerpoint/2010/main" Requires="p14">
      <p:transition spd="slow" p14:dur="2000" advTm="126547"/>
    </mc:Choice>
    <mc:Fallback>
      <p:transition spd="slow" advTm="126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639762"/>
          </a:xfrm>
        </p:spPr>
        <p:txBody>
          <a:bodyPr>
            <a:normAutofit fontScale="90000"/>
          </a:bodyPr>
          <a:lstStyle/>
          <a:p>
            <a:pPr lvl="0" algn="ctr"/>
            <a:r>
              <a:rPr lang="en-US" sz="3300" b="1" dirty="0"/>
              <a:t>Disseminated Intravascular Coagulation (DIC)</a:t>
            </a:r>
            <a:br>
              <a:rPr lang="en-US" dirty="0"/>
            </a:br>
            <a:endParaRPr lang="en-US" dirty="0"/>
          </a:p>
        </p:txBody>
      </p:sp>
      <p:sp>
        <p:nvSpPr>
          <p:cNvPr id="3" name="Content Placeholder 2"/>
          <p:cNvSpPr>
            <a:spLocks noGrp="1"/>
          </p:cNvSpPr>
          <p:nvPr>
            <p:ph idx="1"/>
          </p:nvPr>
        </p:nvSpPr>
        <p:spPr/>
        <p:txBody>
          <a:bodyPr>
            <a:normAutofit fontScale="70000" lnSpcReduction="20000"/>
          </a:bodyPr>
          <a:lstStyle/>
          <a:p>
            <a:r>
              <a:rPr lang="en-US" dirty="0"/>
              <a:t>Clotting intravascularly and bleeding everywhere else!</a:t>
            </a:r>
          </a:p>
          <a:p>
            <a:r>
              <a:rPr lang="en-US" dirty="0"/>
              <a:t>Characterized by widespread, uncontrolled fibrin formation intravascularly which deposits in small and mid-size vessels, potentially compromising blood flow. </a:t>
            </a:r>
          </a:p>
          <a:p>
            <a:r>
              <a:rPr lang="en-US" dirty="0"/>
              <a:t>Usually lungs, kidney, liver, and brain and most affected by deposits and can suffer ischemic injury. Can lead to large vessel thrombosis and embolism. </a:t>
            </a:r>
          </a:p>
          <a:p>
            <a:r>
              <a:rPr lang="en-US" dirty="0"/>
              <a:t>Persistent and extreme consumption of clotting factors and platelets leads depletion and subsequent systemic bleeding.</a:t>
            </a:r>
          </a:p>
          <a:p>
            <a:r>
              <a:rPr lang="en-US" dirty="0"/>
              <a:t>Common bleeding sites: old venipuncture sites, GI hemorrhage, pulmonary, and CNS.</a:t>
            </a:r>
          </a:p>
          <a:p>
            <a:r>
              <a:rPr lang="en-US" dirty="0"/>
              <a:t>Consider DIC and other coagulopathies when bleeding from 3 unrelated sited. </a:t>
            </a:r>
          </a:p>
        </p:txBody>
      </p:sp>
      <p:pic>
        <p:nvPicPr>
          <p:cNvPr id="4" name="Audio 3">
            <a:hlinkClick r:id="" action="ppaction://media"/>
            <a:extLst>
              <a:ext uri="{FF2B5EF4-FFF2-40B4-BE49-F238E27FC236}">
                <a16:creationId xmlns:a16="http://schemas.microsoft.com/office/drawing/2014/main" id="{ABCE6749-D4B1-4B8B-B479-CEA4E3B3D0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12826823"/>
      </p:ext>
    </p:extLst>
  </p:cSld>
  <p:clrMapOvr>
    <a:masterClrMapping/>
  </p:clrMapOvr>
  <mc:AlternateContent xmlns:mc="http://schemas.openxmlformats.org/markup-compatibility/2006">
    <mc:Choice xmlns:p14="http://schemas.microsoft.com/office/powerpoint/2010/main" Requires="p14">
      <p:transition spd="slow" p14:dur="2000" advTm="165880"/>
    </mc:Choice>
    <mc:Fallback>
      <p:transition spd="slow" advTm="165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DIC Transfusion</a:t>
            </a:r>
          </a:p>
        </p:txBody>
      </p:sp>
      <p:sp>
        <p:nvSpPr>
          <p:cNvPr id="3" name="Content Placeholder 2"/>
          <p:cNvSpPr>
            <a:spLocks noGrp="1"/>
          </p:cNvSpPr>
          <p:nvPr>
            <p:ph idx="1"/>
          </p:nvPr>
        </p:nvSpPr>
        <p:spPr/>
        <p:txBody>
          <a:bodyPr>
            <a:normAutofit fontScale="85000" lnSpcReduction="20000"/>
          </a:bodyPr>
          <a:lstStyle/>
          <a:p>
            <a:r>
              <a:rPr lang="en-US" b="1" dirty="0"/>
              <a:t>In DIC:</a:t>
            </a:r>
            <a:endParaRPr lang="en-US" dirty="0"/>
          </a:p>
          <a:p>
            <a:r>
              <a:rPr lang="en-US" dirty="0"/>
              <a:t>Transfuse platelets to 50-100k, regardless of bleeding. </a:t>
            </a:r>
          </a:p>
          <a:p>
            <a:r>
              <a:rPr lang="en-US" dirty="0"/>
              <a:t>FFP: In general 1 unit will reduce coagulation times by 30%. INR should be kept less than 2. </a:t>
            </a:r>
          </a:p>
          <a:p>
            <a:r>
              <a:rPr lang="en-US" dirty="0"/>
              <a:t>Fibrinogen levels less than 100 mg/dl or rapid fibrinolysis: replace with cryoprecipitate. Usually 5:1 replacement of cryoprecipitate to FFP is required in DIC.  </a:t>
            </a:r>
          </a:p>
          <a:p>
            <a:r>
              <a:rPr lang="en-US" dirty="0"/>
              <a:t>Replacement needs should be adjusted to each patient, sometimes higher or lower thresholds are acceptable. </a:t>
            </a:r>
          </a:p>
          <a:p>
            <a:endParaRPr lang="en-US" dirty="0"/>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4" name="Ink 3">
                <a:extLst>
                  <a:ext uri="{FF2B5EF4-FFF2-40B4-BE49-F238E27FC236}">
                    <a16:creationId xmlns:a16="http://schemas.microsoft.com/office/drawing/2014/main" id="{AD3E8695-07E4-41CB-BE0A-EDC149488078}"/>
                  </a:ext>
                </a:extLst>
              </p14:cNvPr>
              <p14:cNvContentPartPr/>
              <p14:nvPr>
                <p:extLst>
                  <p:ext uri="{42D2F446-02D8-4167-A562-619A0277C38B}">
                    <p15:isNarration xmlns:p15="http://schemas.microsoft.com/office/powerpoint/2012/main" val="1"/>
                  </p:ext>
                </p:extLst>
              </p14:nvPr>
            </p14:nvContentPartPr>
            <p14:xfrm>
              <a:off x="2089080" y="2277720"/>
              <a:ext cx="5691960" cy="2115360"/>
            </p14:xfrm>
          </p:contentPart>
        </mc:Choice>
        <mc:Fallback>
          <p:pic>
            <p:nvPicPr>
              <p:cNvPr id="4" name="Ink 3">
                <a:extLst>
                  <a:ext uri="{FF2B5EF4-FFF2-40B4-BE49-F238E27FC236}">
                    <a16:creationId xmlns:a16="http://schemas.microsoft.com/office/drawing/2014/main" id="{AD3E8695-07E4-41CB-BE0A-EDC149488078}"/>
                  </a:ext>
                </a:extLst>
              </p:cNvPr>
              <p:cNvPicPr>
                <a:picLocks noGrp="1" noRot="1" noChangeAspect="1" noMove="1" noResize="1" noEditPoints="1" noAdjustHandles="1" noChangeArrowheads="1" noChangeShapeType="1"/>
              </p:cNvPicPr>
              <p:nvPr/>
            </p:nvPicPr>
            <p:blipFill>
              <a:blip r:embed="rId6"/>
              <a:stretch>
                <a:fillRect/>
              </a:stretch>
            </p:blipFill>
            <p:spPr>
              <a:xfrm>
                <a:off x="2079720" y="2268360"/>
                <a:ext cx="5710680" cy="2134080"/>
              </a:xfrm>
              <a:prstGeom prst="rect">
                <a:avLst/>
              </a:prstGeom>
            </p:spPr>
          </p:pic>
        </mc:Fallback>
      </mc:AlternateContent>
      <p:pic>
        <p:nvPicPr>
          <p:cNvPr id="5" name="Audio 4">
            <a:hlinkClick r:id="" action="ppaction://media"/>
            <a:extLst>
              <a:ext uri="{FF2B5EF4-FFF2-40B4-BE49-F238E27FC236}">
                <a16:creationId xmlns:a16="http://schemas.microsoft.com/office/drawing/2014/main" id="{9CECBC41-F929-4E5E-9301-F5637AE1CEC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20396136"/>
      </p:ext>
    </p:extLst>
  </p:cSld>
  <p:clrMapOvr>
    <a:masterClrMapping/>
  </p:clrMapOvr>
  <mc:AlternateContent xmlns:mc="http://schemas.openxmlformats.org/markup-compatibility/2006">
    <mc:Choice xmlns:p14="http://schemas.microsoft.com/office/powerpoint/2010/main" Requires="p14">
      <p:transition spd="slow" p14:dur="2000" advTm="71017"/>
    </mc:Choice>
    <mc:Fallback>
      <p:transition spd="slow" advTm="71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Case Study</a:t>
            </a:r>
          </a:p>
        </p:txBody>
      </p:sp>
      <p:sp>
        <p:nvSpPr>
          <p:cNvPr id="3" name="Content Placeholder 2"/>
          <p:cNvSpPr>
            <a:spLocks noGrp="1"/>
          </p:cNvSpPr>
          <p:nvPr>
            <p:ph idx="1"/>
          </p:nvPr>
        </p:nvSpPr>
        <p:spPr>
          <a:xfrm>
            <a:off x="457200" y="1600201"/>
            <a:ext cx="7467600" cy="3429000"/>
          </a:xfrm>
        </p:spPr>
        <p:txBody>
          <a:bodyPr>
            <a:normAutofit lnSpcReduction="10000"/>
          </a:bodyPr>
          <a:lstStyle/>
          <a:p>
            <a:pPr lvl="0"/>
            <a:r>
              <a:rPr lang="en-US" dirty="0"/>
              <a:t>Your patient is now in septic shock and requiring vasopressors and large volume fluid/blood resuscitation. Nurses are unable to obtain additional peripheral access. Your team determines that a central venous line is necessary. What should you do before inserting the line?</a:t>
            </a:r>
          </a:p>
          <a:p>
            <a:pPr marL="36576" indent="0">
              <a:buNone/>
            </a:pPr>
            <a:endParaRPr lang="en-US" dirty="0"/>
          </a:p>
        </p:txBody>
      </p:sp>
      <p:sp>
        <p:nvSpPr>
          <p:cNvPr id="5" name="TextBox 4"/>
          <p:cNvSpPr txBox="1"/>
          <p:nvPr/>
        </p:nvSpPr>
        <p:spPr>
          <a:xfrm>
            <a:off x="1828800" y="5181600"/>
            <a:ext cx="5257800" cy="1477328"/>
          </a:xfrm>
          <a:prstGeom prst="rect">
            <a:avLst/>
          </a:prstGeom>
          <a:noFill/>
        </p:spPr>
        <p:txBody>
          <a:bodyPr wrap="square" rtlCol="0">
            <a:spAutoFit/>
          </a:bodyPr>
          <a:lstStyle/>
          <a:p>
            <a:r>
              <a:rPr lang="en-US" dirty="0"/>
              <a:t>Check CBC, PTT, PT/INT, fibrinogen and replace to goal values immediately before insertion. Place line as </a:t>
            </a:r>
            <a:r>
              <a:rPr lang="en-US" dirty="0" err="1"/>
              <a:t>atraumatically</a:t>
            </a:r>
            <a:r>
              <a:rPr lang="en-US" dirty="0"/>
              <a:t> as possible, most experienced member should place. </a:t>
            </a:r>
          </a:p>
          <a:p>
            <a:endParaRPr lang="en-US" dirty="0"/>
          </a:p>
        </p:txBody>
      </p:sp>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4" name="Ink 3">
                <a:extLst>
                  <a:ext uri="{FF2B5EF4-FFF2-40B4-BE49-F238E27FC236}">
                    <a16:creationId xmlns:a16="http://schemas.microsoft.com/office/drawing/2014/main" id="{8965B6E2-8525-41A0-B281-D3BAD3010ECF}"/>
                  </a:ext>
                </a:extLst>
              </p14:cNvPr>
              <p14:cNvContentPartPr/>
              <p14:nvPr>
                <p:extLst>
                  <p:ext uri="{42D2F446-02D8-4167-A562-619A0277C38B}">
                    <p15:isNarration xmlns:p15="http://schemas.microsoft.com/office/powerpoint/2012/main" val="1"/>
                  </p:ext>
                </p:extLst>
              </p14:nvPr>
            </p14:nvContentPartPr>
            <p14:xfrm>
              <a:off x="5579280" y="5631840"/>
              <a:ext cx="1513800" cy="801000"/>
            </p14:xfrm>
          </p:contentPart>
        </mc:Choice>
        <mc:Fallback>
          <p:pic>
            <p:nvPicPr>
              <p:cNvPr id="4" name="Ink 3">
                <a:extLst>
                  <a:ext uri="{FF2B5EF4-FFF2-40B4-BE49-F238E27FC236}">
                    <a16:creationId xmlns:a16="http://schemas.microsoft.com/office/drawing/2014/main" id="{8965B6E2-8525-41A0-B281-D3BAD3010ECF}"/>
                  </a:ext>
                </a:extLst>
              </p:cNvPr>
              <p:cNvPicPr>
                <a:picLocks noGrp="1" noRot="1" noChangeAspect="1" noMove="1" noResize="1" noEditPoints="1" noAdjustHandles="1" noChangeArrowheads="1" noChangeShapeType="1"/>
              </p:cNvPicPr>
              <p:nvPr/>
            </p:nvPicPr>
            <p:blipFill>
              <a:blip r:embed="rId7"/>
              <a:stretch>
                <a:fillRect/>
              </a:stretch>
            </p:blipFill>
            <p:spPr>
              <a:xfrm>
                <a:off x="5569920" y="5622480"/>
                <a:ext cx="1532520" cy="819720"/>
              </a:xfrm>
              <a:prstGeom prst="rect">
                <a:avLst/>
              </a:prstGeom>
            </p:spPr>
          </p:pic>
        </mc:Fallback>
      </mc:AlternateContent>
      <p:pic>
        <p:nvPicPr>
          <p:cNvPr id="6" name="Audio 5">
            <a:hlinkClick r:id="" action="ppaction://media"/>
            <a:extLst>
              <a:ext uri="{FF2B5EF4-FFF2-40B4-BE49-F238E27FC236}">
                <a16:creationId xmlns:a16="http://schemas.microsoft.com/office/drawing/2014/main" id="{1CCB14DF-158D-4278-81BD-7140E8E298E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20396136"/>
      </p:ext>
    </p:extLst>
  </p:cSld>
  <p:clrMapOvr>
    <a:masterClrMapping/>
  </p:clrMapOvr>
  <mc:AlternateContent xmlns:mc="http://schemas.openxmlformats.org/markup-compatibility/2006">
    <mc:Choice xmlns:p14="http://schemas.microsoft.com/office/powerpoint/2010/main" Requires="p14">
      <p:transition spd="slow" p14:dur="2000" advTm="60126"/>
    </mc:Choice>
    <mc:Fallback>
      <p:transition spd="slow" advTm="60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Treatment: DIC</a:t>
            </a:r>
          </a:p>
        </p:txBody>
      </p:sp>
      <p:sp>
        <p:nvSpPr>
          <p:cNvPr id="3" name="Content Placeholder 2"/>
          <p:cNvSpPr>
            <a:spLocks noGrp="1"/>
          </p:cNvSpPr>
          <p:nvPr>
            <p:ph idx="1"/>
          </p:nvPr>
        </p:nvSpPr>
        <p:spPr/>
        <p:txBody>
          <a:bodyPr>
            <a:normAutofit fontScale="92500" lnSpcReduction="20000"/>
          </a:bodyPr>
          <a:lstStyle/>
          <a:p>
            <a:r>
              <a:rPr lang="en-US" dirty="0"/>
              <a:t>Mortality: 30-80%; Depends on underlying cause. </a:t>
            </a:r>
          </a:p>
          <a:p>
            <a:r>
              <a:rPr lang="en-US" dirty="0"/>
              <a:t>Treatment is aimed at identifying and treating underlying cause; unlikely to resolve without such. </a:t>
            </a:r>
          </a:p>
          <a:p>
            <a:r>
              <a:rPr lang="en-US" dirty="0"/>
              <a:t>Airway and hemodynamic monitoring and support as well as control of bleeding (above) are crucial while underlying illness is resolved. </a:t>
            </a:r>
          </a:p>
          <a:p>
            <a:r>
              <a:rPr lang="en-US" dirty="0"/>
              <a:t>Thrombus/emboli may develop during DIC. Risk/benefit of anticoagulation with heparin should be weighed. </a:t>
            </a:r>
          </a:p>
          <a:p>
            <a:endParaRPr lang="en-US" dirty="0"/>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4" name="Ink 3">
                <a:extLst>
                  <a:ext uri="{FF2B5EF4-FFF2-40B4-BE49-F238E27FC236}">
                    <a16:creationId xmlns:a16="http://schemas.microsoft.com/office/drawing/2014/main" id="{241DA80B-58E6-4CE2-9B40-F3390388335E}"/>
                  </a:ext>
                </a:extLst>
              </p14:cNvPr>
              <p14:cNvContentPartPr/>
              <p14:nvPr>
                <p:extLst>
                  <p:ext uri="{42D2F446-02D8-4167-A562-619A0277C38B}">
                    <p15:isNarration xmlns:p15="http://schemas.microsoft.com/office/powerpoint/2012/main" val="1"/>
                  </p:ext>
                </p:extLst>
              </p14:nvPr>
            </p14:nvContentPartPr>
            <p14:xfrm>
              <a:off x="7668000" y="4880880"/>
              <a:ext cx="613440" cy="1201680"/>
            </p14:xfrm>
          </p:contentPart>
        </mc:Choice>
        <mc:Fallback>
          <p:pic>
            <p:nvPicPr>
              <p:cNvPr id="4" name="Ink 3">
                <a:extLst>
                  <a:ext uri="{FF2B5EF4-FFF2-40B4-BE49-F238E27FC236}">
                    <a16:creationId xmlns:a16="http://schemas.microsoft.com/office/drawing/2014/main" id="{241DA80B-58E6-4CE2-9B40-F3390388335E}"/>
                  </a:ext>
                </a:extLst>
              </p:cNvPr>
              <p:cNvPicPr>
                <a:picLocks noGrp="1" noRot="1" noChangeAspect="1" noMove="1" noResize="1" noEditPoints="1" noAdjustHandles="1" noChangeArrowheads="1" noChangeShapeType="1"/>
              </p:cNvPicPr>
              <p:nvPr/>
            </p:nvPicPr>
            <p:blipFill>
              <a:blip r:embed="rId6"/>
              <a:stretch>
                <a:fillRect/>
              </a:stretch>
            </p:blipFill>
            <p:spPr>
              <a:xfrm>
                <a:off x="7658640" y="4871520"/>
                <a:ext cx="632160" cy="1220400"/>
              </a:xfrm>
              <a:prstGeom prst="rect">
                <a:avLst/>
              </a:prstGeom>
            </p:spPr>
          </p:pic>
        </mc:Fallback>
      </mc:AlternateContent>
      <p:pic>
        <p:nvPicPr>
          <p:cNvPr id="5" name="Audio 4">
            <a:hlinkClick r:id="" action="ppaction://media"/>
            <a:extLst>
              <a:ext uri="{FF2B5EF4-FFF2-40B4-BE49-F238E27FC236}">
                <a16:creationId xmlns:a16="http://schemas.microsoft.com/office/drawing/2014/main" id="{0C2B1EF7-EBC9-4AFA-BE88-F066E315AC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80136209"/>
      </p:ext>
    </p:extLst>
  </p:cSld>
  <p:clrMapOvr>
    <a:masterClrMapping/>
  </p:clrMapOvr>
  <mc:AlternateContent xmlns:mc="http://schemas.openxmlformats.org/markup-compatibility/2006">
    <mc:Choice xmlns:p14="http://schemas.microsoft.com/office/powerpoint/2010/main" Requires="p14">
      <p:transition spd="slow" p14:dur="2000" advTm="117214"/>
    </mc:Choice>
    <mc:Fallback>
      <p:transition spd="slow" advTm="117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Treatment: ITP</a:t>
            </a:r>
          </a:p>
        </p:txBody>
      </p:sp>
      <p:sp>
        <p:nvSpPr>
          <p:cNvPr id="3" name="Content Placeholder 2"/>
          <p:cNvSpPr>
            <a:spLocks noGrp="1"/>
          </p:cNvSpPr>
          <p:nvPr>
            <p:ph idx="1"/>
          </p:nvPr>
        </p:nvSpPr>
        <p:spPr/>
        <p:txBody>
          <a:bodyPr>
            <a:normAutofit fontScale="62500" lnSpcReduction="20000"/>
          </a:bodyPr>
          <a:lstStyle/>
          <a:p>
            <a:r>
              <a:rPr lang="en-US" dirty="0"/>
              <a:t>Does not always require treatment. If no bleeding (or significant risk factors) and platelet greater than 30k, may be deferred.</a:t>
            </a:r>
          </a:p>
          <a:p>
            <a:r>
              <a:rPr lang="en-US" dirty="0"/>
              <a:t>Spontaneous remission occurs in about 30% of patients. </a:t>
            </a:r>
          </a:p>
          <a:p>
            <a:r>
              <a:rPr lang="en-US" dirty="0"/>
              <a:t>Transfuse platelets to 5k without signs of bleeding. </a:t>
            </a:r>
          </a:p>
          <a:p>
            <a:r>
              <a:rPr lang="en-US" dirty="0"/>
              <a:t>If retinal hemorrhage or wet purpura, must check platelets; consider admitting. Otherwise, treatment is outpatient per hematology. </a:t>
            </a:r>
          </a:p>
          <a:p>
            <a:r>
              <a:rPr lang="en-US" dirty="0"/>
              <a:t>Prednisone 1mg/kg daily if no signs of bleeding. </a:t>
            </a:r>
          </a:p>
          <a:p>
            <a:r>
              <a:rPr lang="en-US" dirty="0"/>
              <a:t>If severe or signs of bleeding, combination therapy with high-dose glucocorticoids and </a:t>
            </a:r>
            <a:r>
              <a:rPr lang="en-US" dirty="0" err="1"/>
              <a:t>IVigG</a:t>
            </a:r>
            <a:r>
              <a:rPr lang="en-US" dirty="0"/>
              <a:t> 1-2g/kg total, divided over 5 days. </a:t>
            </a:r>
          </a:p>
          <a:p>
            <a:r>
              <a:rPr lang="en-US" dirty="0"/>
              <a:t>Additional treatment options exist, such as rituximab for refractory ITP. </a:t>
            </a:r>
          </a:p>
          <a:p>
            <a:r>
              <a:rPr lang="en-US" dirty="0"/>
              <a:t>Splenectomy is another option for refractory ITP, but patients must be properly immunized first. </a:t>
            </a:r>
          </a:p>
          <a:p>
            <a:endParaRPr lang="en-US" dirty="0"/>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4" name="Ink 3">
                <a:extLst>
                  <a:ext uri="{FF2B5EF4-FFF2-40B4-BE49-F238E27FC236}">
                    <a16:creationId xmlns:a16="http://schemas.microsoft.com/office/drawing/2014/main" id="{1E8E6F34-B2FA-4AA3-B376-C841E9D8F55A}"/>
                  </a:ext>
                </a:extLst>
              </p14:cNvPr>
              <p14:cNvContentPartPr/>
              <p14:nvPr>
                <p:extLst>
                  <p:ext uri="{42D2F446-02D8-4167-A562-619A0277C38B}">
                    <p15:isNarration xmlns:p15="http://schemas.microsoft.com/office/powerpoint/2012/main" val="1"/>
                  </p:ext>
                </p:extLst>
              </p14:nvPr>
            </p14:nvContentPartPr>
            <p14:xfrm>
              <a:off x="1238400" y="2665800"/>
              <a:ext cx="6179760" cy="701280"/>
            </p14:xfrm>
          </p:contentPart>
        </mc:Choice>
        <mc:Fallback>
          <p:pic>
            <p:nvPicPr>
              <p:cNvPr id="4" name="Ink 3">
                <a:extLst>
                  <a:ext uri="{FF2B5EF4-FFF2-40B4-BE49-F238E27FC236}">
                    <a16:creationId xmlns:a16="http://schemas.microsoft.com/office/drawing/2014/main" id="{1E8E6F34-B2FA-4AA3-B376-C841E9D8F55A}"/>
                  </a:ext>
                </a:extLst>
              </p:cNvPr>
              <p:cNvPicPr>
                <a:picLocks noGrp="1" noRot="1" noChangeAspect="1" noMove="1" noResize="1" noEditPoints="1" noAdjustHandles="1" noChangeArrowheads="1" noChangeShapeType="1"/>
              </p:cNvPicPr>
              <p:nvPr/>
            </p:nvPicPr>
            <p:blipFill>
              <a:blip r:embed="rId6"/>
              <a:stretch>
                <a:fillRect/>
              </a:stretch>
            </p:blipFill>
            <p:spPr>
              <a:xfrm>
                <a:off x="1229040" y="2656440"/>
                <a:ext cx="6198480" cy="720000"/>
              </a:xfrm>
              <a:prstGeom prst="rect">
                <a:avLst/>
              </a:prstGeom>
            </p:spPr>
          </p:pic>
        </mc:Fallback>
      </mc:AlternateContent>
      <p:pic>
        <p:nvPicPr>
          <p:cNvPr id="5" name="Audio 4">
            <a:hlinkClick r:id="" action="ppaction://media"/>
            <a:extLst>
              <a:ext uri="{FF2B5EF4-FFF2-40B4-BE49-F238E27FC236}">
                <a16:creationId xmlns:a16="http://schemas.microsoft.com/office/drawing/2014/main" id="{ADBD2A1F-6E17-4677-B58D-FC104C83B3C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89790114"/>
      </p:ext>
    </p:extLst>
  </p:cSld>
  <p:clrMapOvr>
    <a:masterClrMapping/>
  </p:clrMapOvr>
  <mc:AlternateContent xmlns:mc="http://schemas.openxmlformats.org/markup-compatibility/2006">
    <mc:Choice xmlns:p14="http://schemas.microsoft.com/office/powerpoint/2010/main" Requires="p14">
      <p:transition spd="slow" p14:dur="2000" advTm="92249"/>
    </mc:Choice>
    <mc:Fallback>
      <p:transition spd="slow" advTm="92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TTP</a:t>
            </a:r>
          </a:p>
        </p:txBody>
      </p:sp>
      <p:sp>
        <p:nvSpPr>
          <p:cNvPr id="3" name="Content Placeholder 2"/>
          <p:cNvSpPr>
            <a:spLocks noGrp="1"/>
          </p:cNvSpPr>
          <p:nvPr>
            <p:ph idx="1"/>
          </p:nvPr>
        </p:nvSpPr>
        <p:spPr/>
        <p:txBody>
          <a:bodyPr>
            <a:normAutofit fontScale="62500" lnSpcReduction="20000"/>
          </a:bodyPr>
          <a:lstStyle/>
          <a:p>
            <a:r>
              <a:rPr lang="en-US" dirty="0"/>
              <a:t>Mortality: 85-100% without treatment, 10-30% with treatment. </a:t>
            </a:r>
          </a:p>
          <a:p>
            <a:r>
              <a:rPr lang="en-US" dirty="0"/>
              <a:t>If TTP suspected, stat hematology consult is warranted. </a:t>
            </a:r>
          </a:p>
          <a:p>
            <a:r>
              <a:rPr lang="en-US" dirty="0"/>
              <a:t>Plasma exchange is the treatment. </a:t>
            </a:r>
          </a:p>
          <a:p>
            <a:r>
              <a:rPr lang="en-US" dirty="0"/>
              <a:t>Continued until platelet count is normal and hemolysis is resolved for at least 2 days along with resolution of neurologic deficits and renal </a:t>
            </a:r>
            <a:r>
              <a:rPr lang="en-US" dirty="0" err="1"/>
              <a:t>fxn</a:t>
            </a:r>
            <a:r>
              <a:rPr lang="en-US" dirty="0"/>
              <a:t>. </a:t>
            </a:r>
          </a:p>
          <a:p>
            <a:r>
              <a:rPr lang="en-US" dirty="0"/>
              <a:t>Treatment usually takes 15 days.</a:t>
            </a:r>
          </a:p>
          <a:p>
            <a:r>
              <a:rPr lang="en-US" dirty="0"/>
              <a:t>While awaiting transfer to hospital with plasma exchange, can transfuse plasma. </a:t>
            </a:r>
          </a:p>
          <a:p>
            <a:r>
              <a:rPr lang="en-US" dirty="0"/>
              <a:t>Caution platelet transfusion unless life-threating (or CNS) Bleed, as there is theoretically high risk of stroke/MI with each transfusion (not verified by research, controversial). </a:t>
            </a:r>
          </a:p>
          <a:p>
            <a:r>
              <a:rPr lang="en-US" dirty="0"/>
              <a:t>Relapse rate is 12-45% and more likely within first 30 days; if ADAMTS13 is deficient, relapse rate is likely. Will need outpatient follow-up with hematology. </a:t>
            </a:r>
          </a:p>
          <a:p>
            <a:endParaRPr lang="en-US" dirty="0"/>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4" name="Ink 3">
                <a:extLst>
                  <a:ext uri="{FF2B5EF4-FFF2-40B4-BE49-F238E27FC236}">
                    <a16:creationId xmlns:a16="http://schemas.microsoft.com/office/drawing/2014/main" id="{8B9852F7-3639-476F-A95A-D8325E96F1C5}"/>
                  </a:ext>
                </a:extLst>
              </p14:cNvPr>
              <p14:cNvContentPartPr/>
              <p14:nvPr>
                <p:extLst>
                  <p:ext uri="{42D2F446-02D8-4167-A562-619A0277C38B}">
                    <p15:isNarration xmlns:p15="http://schemas.microsoft.com/office/powerpoint/2012/main" val="1"/>
                  </p:ext>
                </p:extLst>
              </p14:nvPr>
            </p14:nvContentPartPr>
            <p14:xfrm>
              <a:off x="913320" y="2415600"/>
              <a:ext cx="6980400" cy="2966040"/>
            </p14:xfrm>
          </p:contentPart>
        </mc:Choice>
        <mc:Fallback>
          <p:pic>
            <p:nvPicPr>
              <p:cNvPr id="4" name="Ink 3">
                <a:extLst>
                  <a:ext uri="{FF2B5EF4-FFF2-40B4-BE49-F238E27FC236}">
                    <a16:creationId xmlns:a16="http://schemas.microsoft.com/office/drawing/2014/main" id="{8B9852F7-3639-476F-A95A-D8325E96F1C5}"/>
                  </a:ext>
                </a:extLst>
              </p:cNvPr>
              <p:cNvPicPr>
                <a:picLocks noGrp="1" noRot="1" noChangeAspect="1" noMove="1" noResize="1" noEditPoints="1" noAdjustHandles="1" noChangeArrowheads="1" noChangeShapeType="1"/>
              </p:cNvPicPr>
              <p:nvPr/>
            </p:nvPicPr>
            <p:blipFill>
              <a:blip r:embed="rId6"/>
              <a:stretch>
                <a:fillRect/>
              </a:stretch>
            </p:blipFill>
            <p:spPr>
              <a:xfrm>
                <a:off x="903960" y="2406240"/>
                <a:ext cx="6999120" cy="2984760"/>
              </a:xfrm>
              <a:prstGeom prst="rect">
                <a:avLst/>
              </a:prstGeom>
            </p:spPr>
          </p:pic>
        </mc:Fallback>
      </mc:AlternateContent>
      <p:pic>
        <p:nvPicPr>
          <p:cNvPr id="5" name="Audio 4">
            <a:hlinkClick r:id="" action="ppaction://media"/>
            <a:extLst>
              <a:ext uri="{FF2B5EF4-FFF2-40B4-BE49-F238E27FC236}">
                <a16:creationId xmlns:a16="http://schemas.microsoft.com/office/drawing/2014/main" id="{4205E7A7-A527-468B-B7DF-CD9D9291984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70412241"/>
      </p:ext>
    </p:extLst>
  </p:cSld>
  <p:clrMapOvr>
    <a:masterClrMapping/>
  </p:clrMapOvr>
  <mc:AlternateContent xmlns:mc="http://schemas.openxmlformats.org/markup-compatibility/2006">
    <mc:Choice xmlns:p14="http://schemas.microsoft.com/office/powerpoint/2010/main" Requires="p14">
      <p:transition spd="slow" p14:dur="2000" advTm="160334"/>
    </mc:Choice>
    <mc:Fallback>
      <p:transition spd="slow" advTm="160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Case Study</a:t>
            </a:r>
          </a:p>
        </p:txBody>
      </p:sp>
      <p:sp>
        <p:nvSpPr>
          <p:cNvPr id="3" name="Content Placeholder 2"/>
          <p:cNvSpPr>
            <a:spLocks noGrp="1"/>
          </p:cNvSpPr>
          <p:nvPr>
            <p:ph idx="1"/>
          </p:nvPr>
        </p:nvSpPr>
        <p:spPr>
          <a:xfrm>
            <a:off x="457200" y="1600201"/>
            <a:ext cx="7467600" cy="2743200"/>
          </a:xfrm>
        </p:spPr>
        <p:txBody>
          <a:bodyPr>
            <a:normAutofit fontScale="85000" lnSpcReduction="20000"/>
          </a:bodyPr>
          <a:lstStyle/>
          <a:p>
            <a:r>
              <a:rPr lang="en-US" dirty="0"/>
              <a:t>It is now ICU day 3 and the patient is responding to antibiotics. Vasopressor requirements are decreasing and renal function is normalizing. The oozing and hematuria have continued, requiring significant blood product infusions. The mother is concerned about the bleeding and asks what you are doing to treat it. What do you tell her?</a:t>
            </a:r>
          </a:p>
          <a:p>
            <a:endParaRPr lang="en-US" dirty="0"/>
          </a:p>
        </p:txBody>
      </p:sp>
      <p:sp>
        <p:nvSpPr>
          <p:cNvPr id="4" name="TextBox 3"/>
          <p:cNvSpPr txBox="1"/>
          <p:nvPr/>
        </p:nvSpPr>
        <p:spPr>
          <a:xfrm>
            <a:off x="1447800" y="4648200"/>
            <a:ext cx="6019800" cy="1200329"/>
          </a:xfrm>
          <a:prstGeom prst="rect">
            <a:avLst/>
          </a:prstGeom>
          <a:noFill/>
        </p:spPr>
        <p:txBody>
          <a:bodyPr wrap="square" rtlCol="0">
            <a:spAutoFit/>
          </a:bodyPr>
          <a:lstStyle/>
          <a:p>
            <a:r>
              <a:rPr lang="en-US" dirty="0"/>
              <a:t>The DIC is a secondary process to the patient’s sepsis. His sepsis appears to be resolving and we are the DIC should resolve as it does. We will continue to control his bleeding and support his body as he recovers. </a:t>
            </a:r>
          </a:p>
        </p:txBody>
      </p:sp>
      <p:pic>
        <p:nvPicPr>
          <p:cNvPr id="5" name="Audio 4">
            <a:hlinkClick r:id="" action="ppaction://media"/>
            <a:extLst>
              <a:ext uri="{FF2B5EF4-FFF2-40B4-BE49-F238E27FC236}">
                <a16:creationId xmlns:a16="http://schemas.microsoft.com/office/drawing/2014/main" id="{61047642-9BC6-4258-A2DA-E00A165646D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95800804"/>
      </p:ext>
    </p:extLst>
  </p:cSld>
  <p:clrMapOvr>
    <a:masterClrMapping/>
  </p:clrMapOvr>
  <mc:AlternateContent xmlns:mc="http://schemas.openxmlformats.org/markup-compatibility/2006">
    <mc:Choice xmlns:p14="http://schemas.microsoft.com/office/powerpoint/2010/main" Requires="p14">
      <p:transition spd="slow" p14:dur="2000" advTm="43337"/>
    </mc:Choice>
    <mc:Fallback>
      <p:transition spd="slow" advTm="43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Review Questions</a:t>
            </a:r>
            <a:endParaRPr lang="en-US" dirty="0"/>
          </a:p>
        </p:txBody>
      </p:sp>
      <p:sp>
        <p:nvSpPr>
          <p:cNvPr id="3" name="Content Placeholder 2"/>
          <p:cNvSpPr>
            <a:spLocks noGrp="1"/>
          </p:cNvSpPr>
          <p:nvPr>
            <p:ph idx="1"/>
          </p:nvPr>
        </p:nvSpPr>
        <p:spPr/>
        <p:txBody>
          <a:bodyPr>
            <a:normAutofit fontScale="77500" lnSpcReduction="20000"/>
          </a:bodyPr>
          <a:lstStyle/>
          <a:p>
            <a:pPr marL="36576" indent="0">
              <a:buNone/>
            </a:pPr>
            <a:r>
              <a:rPr lang="en-US" dirty="0"/>
              <a:t>A 65 year old female presents with complaints of general malaise and gum bleeding after brushing lasting 3 months.  On physical examination she is noted to have diffuse purpura, otherwise unremarkable. she denies falls or trauma. Routine CBC reveals platelet count of 35k and mild anemia. Which coagulopathy is she likely experiencing?</a:t>
            </a:r>
          </a:p>
          <a:p>
            <a:pPr marL="36576" indent="0">
              <a:buNone/>
            </a:pPr>
            <a:endParaRPr lang="en-US" dirty="0"/>
          </a:p>
          <a:p>
            <a:pPr marL="36576" indent="0">
              <a:buNone/>
            </a:pPr>
            <a:r>
              <a:rPr lang="en-US" dirty="0"/>
              <a:t>A.)DIC</a:t>
            </a:r>
          </a:p>
          <a:p>
            <a:pPr marL="36576" indent="0">
              <a:buNone/>
            </a:pPr>
            <a:endParaRPr lang="en-US" dirty="0"/>
          </a:p>
          <a:p>
            <a:pPr marL="36576" indent="0">
              <a:buNone/>
            </a:pPr>
            <a:r>
              <a:rPr lang="en-US" dirty="0"/>
              <a:t>B.) TTP</a:t>
            </a:r>
          </a:p>
          <a:p>
            <a:pPr marL="36576" indent="0">
              <a:buNone/>
            </a:pPr>
            <a:endParaRPr lang="en-US" dirty="0"/>
          </a:p>
          <a:p>
            <a:pPr marL="36576" indent="0">
              <a:buNone/>
            </a:pPr>
            <a:r>
              <a:rPr lang="en-US" dirty="0"/>
              <a:t>C.) ITP or other causes (malignancy, liver disease, etc.)</a:t>
            </a:r>
          </a:p>
          <a:p>
            <a:pPr marL="36576" indent="0">
              <a:buNone/>
            </a:pPr>
            <a:endParaRPr lang="en-US" dirty="0"/>
          </a:p>
          <a:p>
            <a:endParaRPr lang="en-US" dirty="0"/>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4" name="Ink 3">
                <a:extLst>
                  <a:ext uri="{FF2B5EF4-FFF2-40B4-BE49-F238E27FC236}">
                    <a16:creationId xmlns:a16="http://schemas.microsoft.com/office/drawing/2014/main" id="{4A9F0956-C4A5-4B39-914F-BAD0941D3055}"/>
                  </a:ext>
                </a:extLst>
              </p14:cNvPr>
              <p14:cNvContentPartPr/>
              <p14:nvPr>
                <p:extLst>
                  <p:ext uri="{42D2F446-02D8-4167-A562-619A0277C38B}">
                    <p15:isNarration xmlns:p15="http://schemas.microsoft.com/office/powerpoint/2012/main" val="1"/>
                  </p:ext>
                </p:extLst>
              </p14:nvPr>
            </p14:nvContentPartPr>
            <p14:xfrm>
              <a:off x="950760" y="3942360"/>
              <a:ext cx="875880" cy="1990080"/>
            </p14:xfrm>
          </p:contentPart>
        </mc:Choice>
        <mc:Fallback>
          <p:pic>
            <p:nvPicPr>
              <p:cNvPr id="4" name="Ink 3">
                <a:extLst>
                  <a:ext uri="{FF2B5EF4-FFF2-40B4-BE49-F238E27FC236}">
                    <a16:creationId xmlns:a16="http://schemas.microsoft.com/office/drawing/2014/main" id="{4A9F0956-C4A5-4B39-914F-BAD0941D3055}"/>
                  </a:ext>
                </a:extLst>
              </p:cNvPr>
              <p:cNvPicPr>
                <a:picLocks noGrp="1" noRot="1" noChangeAspect="1" noMove="1" noResize="1" noEditPoints="1" noAdjustHandles="1" noChangeArrowheads="1" noChangeShapeType="1"/>
              </p:cNvPicPr>
              <p:nvPr/>
            </p:nvPicPr>
            <p:blipFill>
              <a:blip r:embed="rId6"/>
              <a:stretch>
                <a:fillRect/>
              </a:stretch>
            </p:blipFill>
            <p:spPr>
              <a:xfrm>
                <a:off x="941400" y="3933000"/>
                <a:ext cx="894600" cy="2008800"/>
              </a:xfrm>
              <a:prstGeom prst="rect">
                <a:avLst/>
              </a:prstGeom>
            </p:spPr>
          </p:pic>
        </mc:Fallback>
      </mc:AlternateContent>
      <p:pic>
        <p:nvPicPr>
          <p:cNvPr id="5" name="Audio 4">
            <a:hlinkClick r:id="" action="ppaction://media"/>
            <a:extLst>
              <a:ext uri="{FF2B5EF4-FFF2-40B4-BE49-F238E27FC236}">
                <a16:creationId xmlns:a16="http://schemas.microsoft.com/office/drawing/2014/main" id="{B82A84E1-C5AC-4373-B07D-3A8D943DF16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58655729"/>
      </p:ext>
    </p:extLst>
  </p:cSld>
  <p:clrMapOvr>
    <a:masterClrMapping/>
  </p:clrMapOvr>
  <mc:AlternateContent xmlns:mc="http://schemas.openxmlformats.org/markup-compatibility/2006">
    <mc:Choice xmlns:p14="http://schemas.microsoft.com/office/powerpoint/2010/main" Requires="p14">
      <p:transition spd="slow" p14:dur="2000" advTm="83237"/>
    </mc:Choice>
    <mc:Fallback>
      <p:transition spd="slow" advTm="83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Review Questions</a:t>
            </a:r>
            <a:endParaRPr lang="en-US" dirty="0"/>
          </a:p>
        </p:txBody>
      </p:sp>
      <p:sp>
        <p:nvSpPr>
          <p:cNvPr id="3" name="Content Placeholder 2"/>
          <p:cNvSpPr>
            <a:spLocks noGrp="1"/>
          </p:cNvSpPr>
          <p:nvPr>
            <p:ph idx="1"/>
          </p:nvPr>
        </p:nvSpPr>
        <p:spPr/>
        <p:txBody>
          <a:bodyPr>
            <a:normAutofit fontScale="47500" lnSpcReduction="20000"/>
          </a:bodyPr>
          <a:lstStyle/>
          <a:p>
            <a:pPr marL="36576" indent="0">
              <a:buNone/>
            </a:pPr>
            <a:r>
              <a:rPr lang="en-US" dirty="0"/>
              <a:t>A 28 year old HIV+ female presents with fever, altered mental status, pitting edema, and labs suggestive of AKI. Laboratory results are:</a:t>
            </a:r>
          </a:p>
          <a:p>
            <a:pPr marL="36576" indent="0">
              <a:buNone/>
            </a:pPr>
            <a:endParaRPr lang="en-US" i="1" dirty="0"/>
          </a:p>
          <a:p>
            <a:pPr marL="36576" indent="0">
              <a:buNone/>
            </a:pPr>
            <a:r>
              <a:rPr lang="en-US" i="1" dirty="0"/>
              <a:t>platelet count of 26k</a:t>
            </a:r>
          </a:p>
          <a:p>
            <a:pPr marL="36576" indent="0">
              <a:buNone/>
            </a:pPr>
            <a:r>
              <a:rPr lang="en-US" i="1" dirty="0"/>
              <a:t>+ </a:t>
            </a:r>
            <a:r>
              <a:rPr lang="en-US" i="1" dirty="0" err="1"/>
              <a:t>Shistocytes</a:t>
            </a:r>
            <a:endParaRPr lang="en-US" i="1" dirty="0"/>
          </a:p>
          <a:p>
            <a:pPr marL="36576" indent="0">
              <a:buNone/>
            </a:pPr>
            <a:r>
              <a:rPr lang="en-US" i="1" dirty="0"/>
              <a:t>negative pan-cultures </a:t>
            </a:r>
          </a:p>
          <a:p>
            <a:pPr marL="36576" indent="0">
              <a:buNone/>
            </a:pPr>
            <a:r>
              <a:rPr lang="en-US" i="1" dirty="0"/>
              <a:t>Normal clotting times</a:t>
            </a:r>
          </a:p>
          <a:p>
            <a:pPr marL="36576" indent="0">
              <a:buNone/>
            </a:pPr>
            <a:r>
              <a:rPr lang="en-US" i="1" dirty="0"/>
              <a:t>negative d-dimer and fibrin degradation products</a:t>
            </a:r>
          </a:p>
          <a:p>
            <a:pPr marL="36576" indent="0">
              <a:buNone/>
            </a:pPr>
            <a:r>
              <a:rPr lang="en-US" i="1" dirty="0"/>
              <a:t>decreased </a:t>
            </a:r>
            <a:r>
              <a:rPr lang="en-US" i="1" dirty="0" err="1"/>
              <a:t>haptoglobin</a:t>
            </a:r>
            <a:r>
              <a:rPr lang="en-US" i="1" dirty="0"/>
              <a:t> and increased LDH</a:t>
            </a:r>
          </a:p>
          <a:p>
            <a:pPr marL="36576" indent="0">
              <a:buNone/>
            </a:pPr>
            <a:endParaRPr lang="en-US" i="1" dirty="0"/>
          </a:p>
          <a:p>
            <a:pPr marL="36576" indent="0">
              <a:buNone/>
            </a:pPr>
            <a:r>
              <a:rPr lang="en-US" dirty="0"/>
              <a:t>What diagnosis do you suspect and what is your next step?</a:t>
            </a:r>
          </a:p>
          <a:p>
            <a:pPr marL="36576" indent="0">
              <a:buNone/>
            </a:pPr>
            <a:endParaRPr lang="en-US" dirty="0"/>
          </a:p>
          <a:p>
            <a:pPr marL="36576" indent="0">
              <a:buNone/>
            </a:pPr>
            <a:r>
              <a:rPr lang="en-US" dirty="0"/>
              <a:t>A.) DIC- continue supportive measures and looking for underlying cause. </a:t>
            </a:r>
          </a:p>
          <a:p>
            <a:pPr marL="36576" indent="0">
              <a:buNone/>
            </a:pPr>
            <a:endParaRPr lang="en-US" dirty="0"/>
          </a:p>
          <a:p>
            <a:pPr marL="36576" indent="0">
              <a:buNone/>
            </a:pPr>
            <a:r>
              <a:rPr lang="en-US" dirty="0"/>
              <a:t>B.) TTP- Continue workup and treatment for possible TTP and consult hematology STAT. </a:t>
            </a:r>
          </a:p>
          <a:p>
            <a:pPr marL="36576" indent="0">
              <a:buNone/>
            </a:pPr>
            <a:endParaRPr lang="en-US" dirty="0"/>
          </a:p>
          <a:p>
            <a:pPr marL="36576" indent="0">
              <a:buNone/>
            </a:pPr>
            <a:r>
              <a:rPr lang="en-US" dirty="0"/>
              <a:t>C)ITP- begin prednisone 1mg/kg and </a:t>
            </a:r>
            <a:r>
              <a:rPr lang="en-US" dirty="0" err="1"/>
              <a:t>IVigG</a:t>
            </a:r>
            <a:r>
              <a:rPr lang="en-US" dirty="0"/>
              <a:t> therapy.</a:t>
            </a:r>
          </a:p>
          <a:p>
            <a:pPr marL="36576" indent="0">
              <a:buNone/>
            </a:pPr>
            <a:endParaRPr lang="en-US" dirty="0"/>
          </a:p>
          <a:p>
            <a:pPr marL="36576" indent="0">
              <a:buNone/>
            </a:pPr>
            <a:r>
              <a:rPr lang="en-US" dirty="0"/>
              <a:t>D.)TTP- transfuse platelets and continue to monitor. </a:t>
            </a:r>
          </a:p>
          <a:p>
            <a:endParaRPr lang="en-US" dirty="0"/>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4" name="Ink 3">
                <a:extLst>
                  <a:ext uri="{FF2B5EF4-FFF2-40B4-BE49-F238E27FC236}">
                    <a16:creationId xmlns:a16="http://schemas.microsoft.com/office/drawing/2014/main" id="{C5B14CC0-51BE-42D4-86D0-E0B54B27ACAB}"/>
                  </a:ext>
                </a:extLst>
              </p14:cNvPr>
              <p14:cNvContentPartPr/>
              <p14:nvPr>
                <p:extLst>
                  <p:ext uri="{42D2F446-02D8-4167-A562-619A0277C38B}">
                    <p15:isNarration xmlns:p15="http://schemas.microsoft.com/office/powerpoint/2012/main" val="1"/>
                  </p:ext>
                </p:extLst>
              </p14:nvPr>
            </p14:nvContentPartPr>
            <p14:xfrm>
              <a:off x="550440" y="2127600"/>
              <a:ext cx="5954760" cy="3466800"/>
            </p14:xfrm>
          </p:contentPart>
        </mc:Choice>
        <mc:Fallback>
          <p:pic>
            <p:nvPicPr>
              <p:cNvPr id="4" name="Ink 3">
                <a:extLst>
                  <a:ext uri="{FF2B5EF4-FFF2-40B4-BE49-F238E27FC236}">
                    <a16:creationId xmlns:a16="http://schemas.microsoft.com/office/drawing/2014/main" id="{C5B14CC0-51BE-42D4-86D0-E0B54B27ACAB}"/>
                  </a:ext>
                </a:extLst>
              </p:cNvPr>
              <p:cNvPicPr>
                <a:picLocks noGrp="1" noRot="1" noChangeAspect="1" noMove="1" noResize="1" noEditPoints="1" noAdjustHandles="1" noChangeArrowheads="1" noChangeShapeType="1"/>
              </p:cNvPicPr>
              <p:nvPr/>
            </p:nvPicPr>
            <p:blipFill>
              <a:blip r:embed="rId6"/>
              <a:stretch>
                <a:fillRect/>
              </a:stretch>
            </p:blipFill>
            <p:spPr>
              <a:xfrm>
                <a:off x="541080" y="2118240"/>
                <a:ext cx="5973480" cy="3485520"/>
              </a:xfrm>
              <a:prstGeom prst="rect">
                <a:avLst/>
              </a:prstGeom>
            </p:spPr>
          </p:pic>
        </mc:Fallback>
      </mc:AlternateContent>
      <p:pic>
        <p:nvPicPr>
          <p:cNvPr id="5" name="Audio 4">
            <a:hlinkClick r:id="" action="ppaction://media"/>
            <a:extLst>
              <a:ext uri="{FF2B5EF4-FFF2-40B4-BE49-F238E27FC236}">
                <a16:creationId xmlns:a16="http://schemas.microsoft.com/office/drawing/2014/main" id="{C41D6323-9326-41E5-82AC-6AC663C5F0D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8207485"/>
      </p:ext>
    </p:extLst>
  </p:cSld>
  <p:clrMapOvr>
    <a:masterClrMapping/>
  </p:clrMapOvr>
  <mc:AlternateContent xmlns:mc="http://schemas.openxmlformats.org/markup-compatibility/2006">
    <mc:Choice xmlns:p14="http://schemas.microsoft.com/office/powerpoint/2010/main" Requires="p14">
      <p:transition spd="slow" p14:dur="2000" advTm="113834"/>
    </mc:Choice>
    <mc:Fallback>
      <p:transition spd="slow" advTm="113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Review Questions</a:t>
            </a:r>
            <a:endParaRPr lang="en-US" dirty="0"/>
          </a:p>
        </p:txBody>
      </p:sp>
      <p:sp>
        <p:nvSpPr>
          <p:cNvPr id="3" name="Content Placeholder 2"/>
          <p:cNvSpPr>
            <a:spLocks noGrp="1"/>
          </p:cNvSpPr>
          <p:nvPr>
            <p:ph idx="1"/>
          </p:nvPr>
        </p:nvSpPr>
        <p:spPr/>
        <p:txBody>
          <a:bodyPr>
            <a:normAutofit fontScale="55000" lnSpcReduction="20000"/>
          </a:bodyPr>
          <a:lstStyle/>
          <a:p>
            <a:pPr marL="36576" indent="0">
              <a:buNone/>
            </a:pPr>
            <a:r>
              <a:rPr lang="en-US" dirty="0"/>
              <a:t>A 56 year old female with a history ITP is on chronic prednisone therapy and presents to the hospital ER with oral thrush. On examination she is noted to have retinal hemorrhages and several large blood blisters in her mouth. She is unworried about your findings and is requesting a discharge, stating she has an appointment with her hematologist next week. What is the most appropriate response?</a:t>
            </a:r>
          </a:p>
          <a:p>
            <a:pPr marL="36576" indent="0">
              <a:buNone/>
            </a:pPr>
            <a:endParaRPr lang="en-US" dirty="0"/>
          </a:p>
          <a:p>
            <a:pPr marL="36576" indent="0">
              <a:buNone/>
            </a:pPr>
            <a:r>
              <a:rPr lang="en-US" dirty="0"/>
              <a:t>A.) Your physical exam reveals that your platelet count may be extremely low, we will need to check your platelets and possibly admit you. </a:t>
            </a:r>
          </a:p>
          <a:p>
            <a:pPr marL="36576" indent="0">
              <a:buNone/>
            </a:pPr>
            <a:endParaRPr lang="en-US" dirty="0"/>
          </a:p>
          <a:p>
            <a:pPr marL="36576" indent="0">
              <a:buNone/>
            </a:pPr>
            <a:r>
              <a:rPr lang="en-US" dirty="0"/>
              <a:t>B.) Your physical exam indicates that you are about to have a life-threatening bleed; you will need to be admitted.  </a:t>
            </a:r>
          </a:p>
          <a:p>
            <a:pPr marL="36576" indent="0">
              <a:buNone/>
            </a:pPr>
            <a:endParaRPr lang="en-US" dirty="0"/>
          </a:p>
          <a:p>
            <a:pPr marL="36576" indent="0">
              <a:buNone/>
            </a:pPr>
            <a:r>
              <a:rPr lang="en-US" dirty="0"/>
              <a:t>C) If you can get in with the hematologist this week, we will discharge you.</a:t>
            </a:r>
          </a:p>
          <a:p>
            <a:pPr marL="36576" indent="0">
              <a:buNone/>
            </a:pPr>
            <a:endParaRPr lang="en-US" dirty="0"/>
          </a:p>
          <a:p>
            <a:pPr marL="36576" indent="0">
              <a:buNone/>
            </a:pPr>
            <a:r>
              <a:rPr lang="en-US" dirty="0"/>
              <a:t>D) You can be discharged as long as you keep your scheduled appointment. </a:t>
            </a:r>
          </a:p>
          <a:p>
            <a:endParaRPr lang="en-US" dirty="0"/>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4" name="Ink 3">
                <a:extLst>
                  <a:ext uri="{FF2B5EF4-FFF2-40B4-BE49-F238E27FC236}">
                    <a16:creationId xmlns:a16="http://schemas.microsoft.com/office/drawing/2014/main" id="{404686A3-74B7-44F0-88D3-869E3B8D3CF1}"/>
                  </a:ext>
                </a:extLst>
              </p14:cNvPr>
              <p14:cNvContentPartPr/>
              <p14:nvPr>
                <p:extLst>
                  <p:ext uri="{42D2F446-02D8-4167-A562-619A0277C38B}">
                    <p15:isNarration xmlns:p15="http://schemas.microsoft.com/office/powerpoint/2012/main" val="1"/>
                  </p:ext>
                </p:extLst>
              </p14:nvPr>
            </p14:nvContentPartPr>
            <p14:xfrm>
              <a:off x="488160" y="2202840"/>
              <a:ext cx="7305480" cy="3329280"/>
            </p14:xfrm>
          </p:contentPart>
        </mc:Choice>
        <mc:Fallback>
          <p:pic>
            <p:nvPicPr>
              <p:cNvPr id="4" name="Ink 3">
                <a:extLst>
                  <a:ext uri="{FF2B5EF4-FFF2-40B4-BE49-F238E27FC236}">
                    <a16:creationId xmlns:a16="http://schemas.microsoft.com/office/drawing/2014/main" id="{404686A3-74B7-44F0-88D3-869E3B8D3CF1}"/>
                  </a:ext>
                </a:extLst>
              </p:cNvPr>
              <p:cNvPicPr>
                <a:picLocks noGrp="1" noRot="1" noChangeAspect="1" noMove="1" noResize="1" noEditPoints="1" noAdjustHandles="1" noChangeArrowheads="1" noChangeShapeType="1"/>
              </p:cNvPicPr>
              <p:nvPr/>
            </p:nvPicPr>
            <p:blipFill>
              <a:blip r:embed="rId5"/>
              <a:stretch>
                <a:fillRect/>
              </a:stretch>
            </p:blipFill>
            <p:spPr>
              <a:xfrm>
                <a:off x="478800" y="2193480"/>
                <a:ext cx="7324200" cy="3348000"/>
              </a:xfrm>
              <a:prstGeom prst="rect">
                <a:avLst/>
              </a:prstGeom>
            </p:spPr>
          </p:pic>
        </mc:Fallback>
      </mc:AlternateContent>
      <p:pic>
        <p:nvPicPr>
          <p:cNvPr id="5" name="Audio 4">
            <a:hlinkClick r:id="" action="ppaction://media"/>
            <a:extLst>
              <a:ext uri="{FF2B5EF4-FFF2-40B4-BE49-F238E27FC236}">
                <a16:creationId xmlns:a16="http://schemas.microsoft.com/office/drawing/2014/main" id="{3D061614-2047-46C1-8068-954B93D271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79081249"/>
      </p:ext>
    </p:extLst>
  </p:cSld>
  <p:clrMapOvr>
    <a:masterClrMapping/>
  </p:clrMapOvr>
  <mc:AlternateContent xmlns:mc="http://schemas.openxmlformats.org/markup-compatibility/2006">
    <mc:Choice xmlns:p14="http://schemas.microsoft.com/office/powerpoint/2010/main" Requires="p14">
      <p:transition spd="slow" p14:dur="2000" advTm="90731"/>
    </mc:Choice>
    <mc:Fallback>
      <p:transition spd="slow" advTm="90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Review Questions</a:t>
            </a:r>
            <a:endParaRPr lang="en-US" dirty="0"/>
          </a:p>
        </p:txBody>
      </p:sp>
      <p:sp>
        <p:nvSpPr>
          <p:cNvPr id="3" name="Content Placeholder 2"/>
          <p:cNvSpPr>
            <a:spLocks noGrp="1"/>
          </p:cNvSpPr>
          <p:nvPr>
            <p:ph idx="1"/>
          </p:nvPr>
        </p:nvSpPr>
        <p:spPr/>
        <p:txBody>
          <a:bodyPr>
            <a:normAutofit fontScale="77500" lnSpcReduction="20000"/>
          </a:bodyPr>
          <a:lstStyle/>
          <a:p>
            <a:pPr marL="36576" indent="0">
              <a:buNone/>
            </a:pPr>
            <a:r>
              <a:rPr lang="en-US" dirty="0"/>
              <a:t>A 23 year old female on your unit has been diagnosed with ITP. She begins having GI bleeding requiring 2 unit PRBC. On the next CBC, her platelet count is 12k, otherwise WNL. She continues to have hematemesis. What is your next step?</a:t>
            </a:r>
          </a:p>
          <a:p>
            <a:pPr marL="36576" indent="0">
              <a:buNone/>
            </a:pPr>
            <a:endParaRPr lang="en-US" dirty="0"/>
          </a:p>
          <a:p>
            <a:pPr marL="36576" indent="0">
              <a:buNone/>
            </a:pPr>
            <a:r>
              <a:rPr lang="en-US" dirty="0"/>
              <a:t>A.) Transfuse Rh- platelets for a goal of 15k</a:t>
            </a:r>
          </a:p>
          <a:p>
            <a:pPr marL="36576" indent="0">
              <a:buNone/>
            </a:pPr>
            <a:endParaRPr lang="en-US" dirty="0"/>
          </a:p>
          <a:p>
            <a:pPr marL="36576" indent="0">
              <a:buNone/>
            </a:pPr>
            <a:r>
              <a:rPr lang="en-US" dirty="0"/>
              <a:t>B.) Transfuse Rh+ platelets for a goal of 40-50k</a:t>
            </a:r>
          </a:p>
          <a:p>
            <a:pPr marL="36576" indent="0">
              <a:buNone/>
            </a:pPr>
            <a:endParaRPr lang="en-US" dirty="0"/>
          </a:p>
          <a:p>
            <a:pPr marL="36576" indent="0">
              <a:buNone/>
            </a:pPr>
            <a:r>
              <a:rPr lang="en-US" dirty="0"/>
              <a:t>C.)Transfuse Rh- platelets for a goal of 40-50k</a:t>
            </a:r>
          </a:p>
          <a:p>
            <a:pPr marL="36576" indent="0">
              <a:buNone/>
            </a:pPr>
            <a:endParaRPr lang="en-US" dirty="0"/>
          </a:p>
          <a:p>
            <a:pPr marL="36576" indent="0">
              <a:buNone/>
            </a:pPr>
            <a:r>
              <a:rPr lang="en-US" dirty="0"/>
              <a:t>D.)  Transfuse Rh- platelets for a goal of 100k</a:t>
            </a:r>
          </a:p>
          <a:p>
            <a:endParaRPr lang="en-US" dirty="0"/>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4" name="Ink 3">
                <a:extLst>
                  <a:ext uri="{FF2B5EF4-FFF2-40B4-BE49-F238E27FC236}">
                    <a16:creationId xmlns:a16="http://schemas.microsoft.com/office/drawing/2014/main" id="{3153356E-8949-49DF-9B8B-6FB787BC2A01}"/>
                  </a:ext>
                </a:extLst>
              </p14:cNvPr>
              <p14:cNvContentPartPr/>
              <p14:nvPr>
                <p:extLst>
                  <p:ext uri="{42D2F446-02D8-4167-A562-619A0277C38B}">
                    <p15:isNarration xmlns:p15="http://schemas.microsoft.com/office/powerpoint/2012/main" val="1"/>
                  </p:ext>
                </p:extLst>
              </p14:nvPr>
            </p14:nvContentPartPr>
            <p14:xfrm>
              <a:off x="525600" y="5106240"/>
              <a:ext cx="6154560" cy="187920"/>
            </p14:xfrm>
          </p:contentPart>
        </mc:Choice>
        <mc:Fallback>
          <p:pic>
            <p:nvPicPr>
              <p:cNvPr id="4" name="Ink 3">
                <a:extLst>
                  <a:ext uri="{FF2B5EF4-FFF2-40B4-BE49-F238E27FC236}">
                    <a16:creationId xmlns:a16="http://schemas.microsoft.com/office/drawing/2014/main" id="{3153356E-8949-49DF-9B8B-6FB787BC2A01}"/>
                  </a:ext>
                </a:extLst>
              </p:cNvPr>
              <p:cNvPicPr>
                <a:picLocks noGrp="1" noRot="1" noChangeAspect="1" noMove="1" noResize="1" noEditPoints="1" noAdjustHandles="1" noChangeArrowheads="1" noChangeShapeType="1"/>
              </p:cNvPicPr>
              <p:nvPr/>
            </p:nvPicPr>
            <p:blipFill>
              <a:blip r:embed="rId6"/>
              <a:stretch>
                <a:fillRect/>
              </a:stretch>
            </p:blipFill>
            <p:spPr>
              <a:xfrm>
                <a:off x="516240" y="5096880"/>
                <a:ext cx="6173280" cy="206640"/>
              </a:xfrm>
              <a:prstGeom prst="rect">
                <a:avLst/>
              </a:prstGeom>
            </p:spPr>
          </p:pic>
        </mc:Fallback>
      </mc:AlternateContent>
      <p:pic>
        <p:nvPicPr>
          <p:cNvPr id="5" name="Audio 4">
            <a:hlinkClick r:id="" action="ppaction://media"/>
            <a:extLst>
              <a:ext uri="{FF2B5EF4-FFF2-40B4-BE49-F238E27FC236}">
                <a16:creationId xmlns:a16="http://schemas.microsoft.com/office/drawing/2014/main" id="{799441E8-2011-4C4F-A705-46109916C67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2244100"/>
      </p:ext>
    </p:extLst>
  </p:cSld>
  <p:clrMapOvr>
    <a:masterClrMapping/>
  </p:clrMapOvr>
  <mc:AlternateContent xmlns:mc="http://schemas.openxmlformats.org/markup-compatibility/2006">
    <mc:Choice xmlns:p14="http://schemas.microsoft.com/office/powerpoint/2010/main" Requires="p14">
      <p:transition spd="slow" p14:dur="2000" advTm="59997"/>
    </mc:Choice>
    <mc:Fallback>
      <p:transition spd="slow" advTm="59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lgn="ctr"/>
            <a:r>
              <a:rPr lang="en-US" sz="3000" b="1" dirty="0"/>
              <a:t>Immune Thrombocytopenic Purpura (ITP)</a:t>
            </a:r>
            <a:br>
              <a:rPr lang="en-US" sz="3000" dirty="0"/>
            </a:br>
            <a:endParaRPr lang="en-US" sz="3000" dirty="0"/>
          </a:p>
        </p:txBody>
      </p:sp>
      <p:sp>
        <p:nvSpPr>
          <p:cNvPr id="4" name="Content Placeholder 3"/>
          <p:cNvSpPr>
            <a:spLocks noGrp="1"/>
          </p:cNvSpPr>
          <p:nvPr>
            <p:ph idx="1"/>
          </p:nvPr>
        </p:nvSpPr>
        <p:spPr>
          <a:xfrm>
            <a:off x="533400" y="1219200"/>
            <a:ext cx="7467600" cy="2743200"/>
          </a:xfrm>
        </p:spPr>
        <p:txBody>
          <a:bodyPr>
            <a:normAutofit fontScale="92500" lnSpcReduction="20000"/>
          </a:bodyPr>
          <a:lstStyle/>
          <a:p>
            <a:r>
              <a:rPr lang="en-US" dirty="0"/>
              <a:t>Acquired disorder leading to immune-mediated platelet destructions.</a:t>
            </a:r>
          </a:p>
          <a:p>
            <a:r>
              <a:rPr lang="en-US" dirty="0"/>
              <a:t>Is usually chronic in adults. </a:t>
            </a:r>
          </a:p>
          <a:p>
            <a:r>
              <a:rPr lang="en-US" dirty="0"/>
              <a:t>Characterized by </a:t>
            </a:r>
            <a:r>
              <a:rPr lang="en-US" dirty="0" err="1"/>
              <a:t>mucocutaneous</a:t>
            </a:r>
            <a:r>
              <a:rPr lang="en-US" dirty="0"/>
              <a:t> bleeding and very low platelet count. Often found in patients with “easy bruising” or incidentally on CBC. </a:t>
            </a:r>
          </a:p>
          <a:p>
            <a:endParaRPr lang="en-US"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191000"/>
            <a:ext cx="7620000" cy="2209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553200" y="6400801"/>
            <a:ext cx="2133600" cy="338554"/>
          </a:xfrm>
          <a:prstGeom prst="rect">
            <a:avLst/>
          </a:prstGeom>
          <a:noFill/>
        </p:spPr>
        <p:txBody>
          <a:bodyPr wrap="square" rtlCol="0">
            <a:spAutoFit/>
          </a:bodyPr>
          <a:lstStyle/>
          <a:p>
            <a:r>
              <a:rPr lang="en-US" sz="800" dirty="0"/>
              <a:t>Carol and Mike </a:t>
            </a:r>
            <a:r>
              <a:rPr lang="en-US" sz="800" dirty="0" err="1"/>
              <a:t>werner</a:t>
            </a:r>
            <a:r>
              <a:rPr lang="en-US" sz="800" dirty="0"/>
              <a:t>, diomedia.com, no date</a:t>
            </a:r>
          </a:p>
        </p:txBody>
      </p:sp>
      <p:pic>
        <p:nvPicPr>
          <p:cNvPr id="5" name="Audio 4">
            <a:hlinkClick r:id="" action="ppaction://media"/>
            <a:extLst>
              <a:ext uri="{FF2B5EF4-FFF2-40B4-BE49-F238E27FC236}">
                <a16:creationId xmlns:a16="http://schemas.microsoft.com/office/drawing/2014/main" id="{D08A3892-7B37-4068-888A-7A90B6C72F3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68708093"/>
      </p:ext>
    </p:extLst>
  </p:cSld>
  <p:clrMapOvr>
    <a:masterClrMapping/>
  </p:clrMapOvr>
  <mc:AlternateContent xmlns:mc="http://schemas.openxmlformats.org/markup-compatibility/2006">
    <mc:Choice xmlns:p14="http://schemas.microsoft.com/office/powerpoint/2010/main" Requires="p14">
      <p:transition spd="slow" p14:dur="2000" advTm="71207"/>
    </mc:Choice>
    <mc:Fallback>
      <p:transition spd="slow" advTm="71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References</a:t>
            </a:r>
          </a:p>
        </p:txBody>
      </p:sp>
      <p:sp>
        <p:nvSpPr>
          <p:cNvPr id="3" name="Content Placeholder 2"/>
          <p:cNvSpPr>
            <a:spLocks noGrp="1"/>
          </p:cNvSpPr>
          <p:nvPr>
            <p:ph idx="1"/>
          </p:nvPr>
        </p:nvSpPr>
        <p:spPr/>
        <p:txBody>
          <a:bodyPr>
            <a:normAutofit fontScale="70000" lnSpcReduction="20000"/>
          </a:bodyPr>
          <a:lstStyle/>
          <a:p>
            <a:r>
              <a:rPr lang="en-US" dirty="0" err="1"/>
              <a:t>Farinade</a:t>
            </a:r>
            <a:r>
              <a:rPr lang="en-US" dirty="0"/>
              <a:t> A (2014). Lab values, Normal Adult. Retrieved from http://emedicine.medscape.com/article/2172316-overview</a:t>
            </a:r>
          </a:p>
          <a:p>
            <a:r>
              <a:rPr lang="en-US" dirty="0"/>
              <a:t>Levi, M. (2015). Disseminated Intravascular Coagulation. Retrieved from http://emedicine.medscape.com/article/199627-overview</a:t>
            </a:r>
          </a:p>
          <a:p>
            <a:r>
              <a:rPr lang="en-US" dirty="0"/>
              <a:t>Longo, </a:t>
            </a:r>
            <a:r>
              <a:rPr lang="en-US" dirty="0" err="1"/>
              <a:t>Fauci</a:t>
            </a:r>
            <a:r>
              <a:rPr lang="en-US" dirty="0"/>
              <a:t>, Kasper, Hauser, Jameson, &amp; </a:t>
            </a:r>
            <a:r>
              <a:rPr lang="en-US" dirty="0" err="1"/>
              <a:t>Loscaizo</a:t>
            </a:r>
            <a:r>
              <a:rPr lang="en-US" dirty="0"/>
              <a:t> (2016). Harrison’s Principles of Internal Medicine, 19e. Retrieved from http://accessmedicine.mhmedical.com.ezproxy.uky.edu/book.aspx?bookID=1130</a:t>
            </a:r>
          </a:p>
          <a:p>
            <a:r>
              <a:rPr lang="en-US" dirty="0"/>
              <a:t>Kessler, C. (2015). Immune Thrombocytopenic Purpura. Retrieved from http://emedicine.medscape.com/article/202158-overview</a:t>
            </a:r>
          </a:p>
          <a:p>
            <a:endParaRPr lang="en-US" dirty="0"/>
          </a:p>
        </p:txBody>
      </p:sp>
      <p:pic>
        <p:nvPicPr>
          <p:cNvPr id="4" name="Audio 3">
            <a:hlinkClick r:id="" action="ppaction://media"/>
            <a:extLst>
              <a:ext uri="{FF2B5EF4-FFF2-40B4-BE49-F238E27FC236}">
                <a16:creationId xmlns:a16="http://schemas.microsoft.com/office/drawing/2014/main" id="{A376FC83-3524-4B64-AAC1-7B623FF6C8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25903117"/>
      </p:ext>
    </p:extLst>
  </p:cSld>
  <p:clrMapOvr>
    <a:masterClrMapping/>
  </p:clrMapOvr>
  <mc:AlternateContent xmlns:mc="http://schemas.openxmlformats.org/markup-compatibility/2006">
    <mc:Choice xmlns:p14="http://schemas.microsoft.com/office/powerpoint/2010/main" Requires="p14">
      <p:transition spd="slow" p14:dur="2000" advTm="45165"/>
    </mc:Choice>
    <mc:Fallback>
      <p:transition spd="slow" advTm="45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References</a:t>
            </a:r>
          </a:p>
        </p:txBody>
      </p:sp>
      <p:sp>
        <p:nvSpPr>
          <p:cNvPr id="3" name="Content Placeholder 2"/>
          <p:cNvSpPr>
            <a:spLocks noGrp="1"/>
          </p:cNvSpPr>
          <p:nvPr>
            <p:ph idx="1"/>
          </p:nvPr>
        </p:nvSpPr>
        <p:spPr/>
        <p:txBody>
          <a:bodyPr>
            <a:normAutofit fontScale="77500" lnSpcReduction="20000"/>
          </a:bodyPr>
          <a:lstStyle/>
          <a:p>
            <a:r>
              <a:rPr lang="en-US" dirty="0"/>
              <a:t>Swisher K, Terrell D, </a:t>
            </a:r>
            <a:r>
              <a:rPr lang="en-US" dirty="0" err="1"/>
              <a:t>Vesely</a:t>
            </a:r>
            <a:r>
              <a:rPr lang="en-US" dirty="0"/>
              <a:t> S, </a:t>
            </a:r>
            <a:r>
              <a:rPr lang="en-US" dirty="0" err="1"/>
              <a:t>Hovinga</a:t>
            </a:r>
            <a:r>
              <a:rPr lang="en-US" dirty="0"/>
              <a:t> J, </a:t>
            </a:r>
            <a:r>
              <a:rPr lang="en-US" dirty="0" err="1"/>
              <a:t>Lammle</a:t>
            </a:r>
            <a:r>
              <a:rPr lang="en-US" dirty="0"/>
              <a:t> B, &amp; George J (2009). Clinical outcomes after platelet transfusion in patients with thrombotic thrombocytopenic purpura. </a:t>
            </a:r>
            <a:r>
              <a:rPr lang="en-US" i="1" dirty="0"/>
              <a:t>Transfusion</a:t>
            </a:r>
            <a:r>
              <a:rPr lang="en-US" dirty="0"/>
              <a:t>; Volume 49 (p883-887). Retrieved from http://ouhsc.edu/platelets/TTP/documents/ClinicaloutcomesafterplatelettransfusionsinpatientswithTTP.pdf</a:t>
            </a:r>
          </a:p>
          <a:p>
            <a:r>
              <a:rPr lang="en-US" dirty="0" err="1"/>
              <a:t>Wun</a:t>
            </a:r>
            <a:r>
              <a:rPr lang="en-US" dirty="0"/>
              <a:t>, T. (2015). Thrombotic Thrombocytopenic Purpura. Retrieved from http://emedicine.medscape.com/article/206598-overview</a:t>
            </a:r>
          </a:p>
          <a:p>
            <a:r>
              <a:rPr lang="en-US" dirty="0"/>
              <a:t>Yuan S, </a:t>
            </a:r>
            <a:r>
              <a:rPr lang="en-US" dirty="0" err="1"/>
              <a:t>Goldfinger</a:t>
            </a:r>
            <a:r>
              <a:rPr lang="en-US" dirty="0"/>
              <a:t> D (2016). Clinical and Laboratory Aspects of Platelet Transfusion Therapy. Retrieved from http://www.uptodate.com/contents/clinical-and-laboratory-aspects-of-platelet-transfusion-therapy</a:t>
            </a:r>
          </a:p>
          <a:p>
            <a:endParaRPr lang="en-US" dirty="0"/>
          </a:p>
        </p:txBody>
      </p:sp>
      <p:pic>
        <p:nvPicPr>
          <p:cNvPr id="4" name="Audio 3">
            <a:hlinkClick r:id="" action="ppaction://media"/>
            <a:extLst>
              <a:ext uri="{FF2B5EF4-FFF2-40B4-BE49-F238E27FC236}">
                <a16:creationId xmlns:a16="http://schemas.microsoft.com/office/drawing/2014/main" id="{0A2A6736-D45D-41BC-B5BC-E96BCF1081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9693100"/>
      </p:ext>
    </p:extLst>
  </p:cSld>
  <p:clrMapOvr>
    <a:masterClrMapping/>
  </p:clrMapOvr>
  <mc:AlternateContent xmlns:mc="http://schemas.openxmlformats.org/markup-compatibility/2006">
    <mc:Choice xmlns:p14="http://schemas.microsoft.com/office/powerpoint/2010/main" Requires="p14">
      <p:transition spd="slow" p14:dur="2000" advTm="6577"/>
    </mc:Choice>
    <mc:Fallback>
      <p:transition spd="slow" advTm="6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lgn="ctr"/>
            <a:r>
              <a:rPr lang="en-US" sz="3300" b="1" dirty="0"/>
              <a:t>Thrombotic Thrombocytopenic Purpura (TTP)</a:t>
            </a:r>
            <a:br>
              <a:rPr lang="en-US" dirty="0"/>
            </a:br>
            <a:endParaRPr lang="en-US" dirty="0"/>
          </a:p>
        </p:txBody>
      </p:sp>
      <p:sp>
        <p:nvSpPr>
          <p:cNvPr id="3" name="Content Placeholder 2"/>
          <p:cNvSpPr>
            <a:spLocks noGrp="1"/>
          </p:cNvSpPr>
          <p:nvPr>
            <p:ph idx="1"/>
          </p:nvPr>
        </p:nvSpPr>
        <p:spPr>
          <a:xfrm>
            <a:off x="533400" y="914401"/>
            <a:ext cx="7467600" cy="3657600"/>
          </a:xfrm>
        </p:spPr>
        <p:txBody>
          <a:bodyPr>
            <a:normAutofit fontScale="70000" lnSpcReduction="20000"/>
          </a:bodyPr>
          <a:lstStyle/>
          <a:p>
            <a:r>
              <a:rPr lang="en-US" dirty="0"/>
              <a:t>Characterized by deficiency of or antibodies to </a:t>
            </a:r>
            <a:r>
              <a:rPr lang="en-US" dirty="0" err="1"/>
              <a:t>metallprotease</a:t>
            </a:r>
            <a:r>
              <a:rPr lang="en-US" dirty="0"/>
              <a:t> ADAMTS13. </a:t>
            </a:r>
          </a:p>
          <a:p>
            <a:r>
              <a:rPr lang="en-US" dirty="0"/>
              <a:t>ADAMTS13 cleaves to VWF. If absent, VWF in unchecked and pathologically causes platelet adhesion and aggregation. </a:t>
            </a:r>
          </a:p>
          <a:p>
            <a:r>
              <a:rPr lang="en-US" dirty="0"/>
              <a:t>Some people are born with ADAMTS13 deficiency, this alone does not usually cause TTP. Usually ADAMTS13 activity levels need to be less than 10% to cause TTP.</a:t>
            </a:r>
          </a:p>
          <a:p>
            <a:r>
              <a:rPr lang="en-US" dirty="0"/>
              <a:t>TTP may leads to hemolytic uremic syndrome (HUS) if left untreated. </a:t>
            </a:r>
          </a:p>
          <a:p>
            <a:r>
              <a:rPr lang="en-US" dirty="0"/>
              <a:t>In contrast to DIC, TTP clots are platelet rich and do not consume clotting factors at the same rate. </a:t>
            </a:r>
          </a:p>
          <a:p>
            <a:endParaRPr lang="en-US" dirty="0"/>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4876800"/>
            <a:ext cx="3705225" cy="140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629400" y="6276975"/>
            <a:ext cx="1295400" cy="338554"/>
          </a:xfrm>
          <a:prstGeom prst="rect">
            <a:avLst/>
          </a:prstGeom>
          <a:noFill/>
        </p:spPr>
        <p:txBody>
          <a:bodyPr wrap="square" rtlCol="0">
            <a:spAutoFit/>
          </a:bodyPr>
          <a:lstStyle/>
          <a:p>
            <a:r>
              <a:rPr lang="en-US" sz="800" dirty="0"/>
              <a:t>Medibles.com, no date listed</a:t>
            </a:r>
          </a:p>
        </p:txBody>
      </p:sp>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5" name="Ink 4">
                <a:extLst>
                  <a:ext uri="{FF2B5EF4-FFF2-40B4-BE49-F238E27FC236}">
                    <a16:creationId xmlns:a16="http://schemas.microsoft.com/office/drawing/2014/main" id="{89E4F591-004A-44DA-AFBB-2AD88C7E8DBD}"/>
                  </a:ext>
                </a:extLst>
              </p14:cNvPr>
              <p14:cNvContentPartPr/>
              <p14:nvPr>
                <p:extLst>
                  <p:ext uri="{42D2F446-02D8-4167-A562-619A0277C38B}">
                    <p15:isNarration xmlns:p15="http://schemas.microsoft.com/office/powerpoint/2012/main" val="1"/>
                  </p:ext>
                </p:extLst>
              </p14:nvPr>
            </p14:nvContentPartPr>
            <p14:xfrm>
              <a:off x="5166360" y="4818240"/>
              <a:ext cx="2639520" cy="1401840"/>
            </p14:xfrm>
          </p:contentPart>
        </mc:Choice>
        <mc:Fallback>
          <p:pic>
            <p:nvPicPr>
              <p:cNvPr id="5" name="Ink 4">
                <a:extLst>
                  <a:ext uri="{FF2B5EF4-FFF2-40B4-BE49-F238E27FC236}">
                    <a16:creationId xmlns:a16="http://schemas.microsoft.com/office/drawing/2014/main" id="{89E4F591-004A-44DA-AFBB-2AD88C7E8DBD}"/>
                  </a:ext>
                </a:extLst>
              </p:cNvPr>
              <p:cNvPicPr>
                <a:picLocks noGrp="1" noRot="1" noChangeAspect="1" noMove="1" noResize="1" noEditPoints="1" noAdjustHandles="1" noChangeArrowheads="1" noChangeShapeType="1"/>
              </p:cNvPicPr>
              <p:nvPr/>
            </p:nvPicPr>
            <p:blipFill>
              <a:blip r:embed="rId8"/>
              <a:stretch>
                <a:fillRect/>
              </a:stretch>
            </p:blipFill>
            <p:spPr>
              <a:xfrm>
                <a:off x="5157000" y="4808880"/>
                <a:ext cx="2658240" cy="1420560"/>
              </a:xfrm>
              <a:prstGeom prst="rect">
                <a:avLst/>
              </a:prstGeom>
            </p:spPr>
          </p:pic>
        </mc:Fallback>
      </mc:AlternateContent>
      <p:pic>
        <p:nvPicPr>
          <p:cNvPr id="6" name="Audio 5">
            <a:hlinkClick r:id="" action="ppaction://media"/>
            <a:extLst>
              <a:ext uri="{FF2B5EF4-FFF2-40B4-BE49-F238E27FC236}">
                <a16:creationId xmlns:a16="http://schemas.microsoft.com/office/drawing/2014/main" id="{5FAB457B-6C2C-4931-822D-47DAE81749A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60497172"/>
      </p:ext>
    </p:extLst>
  </p:cSld>
  <p:clrMapOvr>
    <a:masterClrMapping/>
  </p:clrMapOvr>
  <mc:AlternateContent xmlns:mc="http://schemas.openxmlformats.org/markup-compatibility/2006">
    <mc:Choice xmlns:p14="http://schemas.microsoft.com/office/powerpoint/2010/main" Requires="p14">
      <p:transition spd="slow" p14:dur="2000" advTm="114328"/>
    </mc:Choice>
    <mc:Fallback>
      <p:transition spd="slow" advTm="114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lgn="ctr"/>
            <a:r>
              <a:rPr lang="en-US" sz="3300" b="1" dirty="0"/>
              <a:t>Coagulopathies Overview</a:t>
            </a:r>
            <a:endParaRPr lang="en-US" dirty="0"/>
          </a:p>
        </p:txBody>
      </p:sp>
      <p:sp>
        <p:nvSpPr>
          <p:cNvPr id="3" name="Content Placeholder 2"/>
          <p:cNvSpPr>
            <a:spLocks noGrp="1"/>
          </p:cNvSpPr>
          <p:nvPr>
            <p:ph idx="1"/>
          </p:nvPr>
        </p:nvSpPr>
        <p:spPr/>
        <p:txBody>
          <a:bodyPr>
            <a:normAutofit lnSpcReduction="10000"/>
          </a:bodyPr>
          <a:lstStyle/>
          <a:p>
            <a:r>
              <a:rPr lang="en-US" dirty="0"/>
              <a:t>These 3 disorders are separate clinical syndromes, but have the common factor of thrombocytopenia and bleeding. </a:t>
            </a:r>
          </a:p>
          <a:p>
            <a:r>
              <a:rPr lang="en-US" dirty="0"/>
              <a:t>The next slides will present the history, physical, and symptoms common to each condition. These clues, combined with laboratory testing will lead to a diagnosis. </a:t>
            </a:r>
          </a:p>
          <a:p>
            <a:r>
              <a:rPr lang="en-US" dirty="0"/>
              <a:t>Treatment options, monitoring, and prognosis be presented last.</a:t>
            </a:r>
          </a:p>
          <a:p>
            <a:endParaRPr lang="en-US" dirty="0"/>
          </a:p>
        </p:txBody>
      </p:sp>
      <p:pic>
        <p:nvPicPr>
          <p:cNvPr id="4" name="Audio 3">
            <a:hlinkClick r:id="" action="ppaction://media"/>
            <a:extLst>
              <a:ext uri="{FF2B5EF4-FFF2-40B4-BE49-F238E27FC236}">
                <a16:creationId xmlns:a16="http://schemas.microsoft.com/office/drawing/2014/main" id="{B2E12DB9-7CE4-4A93-BDCF-DB0758CE16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20396136"/>
      </p:ext>
    </p:extLst>
  </p:cSld>
  <p:clrMapOvr>
    <a:masterClrMapping/>
  </p:clrMapOvr>
  <mc:AlternateContent xmlns:mc="http://schemas.openxmlformats.org/markup-compatibility/2006">
    <mc:Choice xmlns:p14="http://schemas.microsoft.com/office/powerpoint/2010/main" Requires="p14">
      <p:transition spd="slow" p14:dur="2000" advTm="18833"/>
    </mc:Choice>
    <mc:Fallback>
      <p:transition spd="slow" advTm="18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lgn="ctr"/>
            <a:r>
              <a:rPr lang="en-US" sz="3300" b="1" dirty="0"/>
              <a:t>History/Physical/Symptom: General</a:t>
            </a:r>
            <a:br>
              <a:rPr lang="en-US" dirty="0"/>
            </a:br>
            <a:endParaRPr lang="en-US" dirty="0"/>
          </a:p>
        </p:txBody>
      </p:sp>
      <p:sp>
        <p:nvSpPr>
          <p:cNvPr id="3" name="Content Placeholder 2"/>
          <p:cNvSpPr>
            <a:spLocks noGrp="1"/>
          </p:cNvSpPr>
          <p:nvPr>
            <p:ph idx="1"/>
          </p:nvPr>
        </p:nvSpPr>
        <p:spPr>
          <a:xfrm>
            <a:off x="457200" y="1066800"/>
            <a:ext cx="8382000" cy="5486400"/>
          </a:xfrm>
        </p:spPr>
        <p:txBody>
          <a:bodyPr>
            <a:normAutofit fontScale="77500" lnSpcReduction="20000"/>
          </a:bodyPr>
          <a:lstStyle/>
          <a:p>
            <a:r>
              <a:rPr lang="en-US" dirty="0"/>
              <a:t>Though DIC/TTP/ITP are discussed here, there are many other common causes of thrombocytopenia. Common causes include:</a:t>
            </a:r>
          </a:p>
          <a:p>
            <a:r>
              <a:rPr lang="en-US" dirty="0"/>
              <a:t>Drugs/herbs: collect a detailed history of both. Drugs are the most common cause of thrombocytopenia. Heparin, quinine, and sulfonamides are common offenders. </a:t>
            </a:r>
          </a:p>
          <a:p>
            <a:r>
              <a:rPr lang="en-US" dirty="0"/>
              <a:t>Splenic sequestration: Without other known causes (i.e. bleeding) a LUQ ultrasound should be ordered, especially if the spleen in palpable or tender. </a:t>
            </a:r>
          </a:p>
          <a:p>
            <a:r>
              <a:rPr lang="en-US" dirty="0"/>
              <a:t>Myelodysplasia: may result in pancytopenia or isolated thrombocytopenia. Bone marrow biopsy required if suspected. Usually done after other causes ruled out. </a:t>
            </a:r>
          </a:p>
          <a:p>
            <a:r>
              <a:rPr lang="en-US" dirty="0"/>
              <a:t>Liver disease: Often difficult to distinguish from DIC. Liver disease alone doesn’t cause decrease in FDP or increase in d-dimers, but may cause increased coagulation times and decreased platelets. </a:t>
            </a:r>
          </a:p>
          <a:p>
            <a:r>
              <a:rPr lang="en-US" dirty="0"/>
              <a:t>Malignancies </a:t>
            </a:r>
          </a:p>
          <a:p>
            <a:endParaRPr lang="en-US" dirty="0"/>
          </a:p>
        </p:txBody>
      </p:sp>
      <p:pic>
        <p:nvPicPr>
          <p:cNvPr id="4" name="Audio 3">
            <a:hlinkClick r:id="" action="ppaction://media"/>
            <a:extLst>
              <a:ext uri="{FF2B5EF4-FFF2-40B4-BE49-F238E27FC236}">
                <a16:creationId xmlns:a16="http://schemas.microsoft.com/office/drawing/2014/main" id="{B304681B-05AA-4E42-9F17-6B2559C5FA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20396136"/>
      </p:ext>
    </p:extLst>
  </p:cSld>
  <p:clrMapOvr>
    <a:masterClrMapping/>
  </p:clrMapOvr>
  <mc:AlternateContent xmlns:mc="http://schemas.openxmlformats.org/markup-compatibility/2006">
    <mc:Choice xmlns:p14="http://schemas.microsoft.com/office/powerpoint/2010/main" Requires="p14">
      <p:transition spd="slow" p14:dur="2000" advTm="135626"/>
    </mc:Choice>
    <mc:Fallback>
      <p:transition spd="slow" advTm="135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Case Study</a:t>
            </a:r>
          </a:p>
        </p:txBody>
      </p:sp>
      <p:sp>
        <p:nvSpPr>
          <p:cNvPr id="3" name="Content Placeholder 2"/>
          <p:cNvSpPr>
            <a:spLocks noGrp="1"/>
          </p:cNvSpPr>
          <p:nvPr>
            <p:ph idx="1"/>
          </p:nvPr>
        </p:nvSpPr>
        <p:spPr>
          <a:xfrm>
            <a:off x="457200" y="1600201"/>
            <a:ext cx="7467600" cy="1981200"/>
          </a:xfrm>
        </p:spPr>
        <p:txBody>
          <a:bodyPr>
            <a:normAutofit/>
          </a:bodyPr>
          <a:lstStyle/>
          <a:p>
            <a:r>
              <a:rPr lang="en-US" sz="1500" dirty="0"/>
              <a:t>A 26 year old male presents to the ER with complaints of fever. On examination, patient has altered mental status, tachycardia and relative hypotension. Diffuse purpura are noted on patient. Spleen and liver are non-palpable and there are no stigmata of liver disease. Pan-cultures and CT head are ordered. Mother is at bedside to answer questions. What questions do you ask her related to the purpura?</a:t>
            </a:r>
          </a:p>
          <a:p>
            <a:endParaRPr lang="en-US" sz="1600" dirty="0"/>
          </a:p>
          <a:p>
            <a:endParaRPr lang="en-US" sz="1600" dirty="0"/>
          </a:p>
          <a:p>
            <a:endParaRPr lang="en-US" dirty="0"/>
          </a:p>
        </p:txBody>
      </p:sp>
      <p:sp>
        <p:nvSpPr>
          <p:cNvPr id="4" name="TextBox 3"/>
          <p:cNvSpPr txBox="1"/>
          <p:nvPr/>
        </p:nvSpPr>
        <p:spPr>
          <a:xfrm>
            <a:off x="1524000" y="3429000"/>
            <a:ext cx="5557932" cy="2031325"/>
          </a:xfrm>
          <a:prstGeom prst="rect">
            <a:avLst/>
          </a:prstGeom>
          <a:noFill/>
        </p:spPr>
        <p:txBody>
          <a:bodyPr wrap="none" rtlCol="0">
            <a:spAutoFit/>
          </a:bodyPr>
          <a:lstStyle/>
          <a:p>
            <a:r>
              <a:rPr lang="en-US" dirty="0"/>
              <a:t>Does patient have liver or spleen issues?</a:t>
            </a:r>
          </a:p>
          <a:p>
            <a:r>
              <a:rPr lang="en-US" dirty="0"/>
              <a:t>Any history of thrombocytopenia or clotting </a:t>
            </a:r>
            <a:r>
              <a:rPr lang="en-US" dirty="0" err="1"/>
              <a:t>disorers</a:t>
            </a:r>
            <a:r>
              <a:rPr lang="en-US" dirty="0"/>
              <a:t>?</a:t>
            </a:r>
          </a:p>
          <a:p>
            <a:r>
              <a:rPr lang="en-US" dirty="0"/>
              <a:t>Any drug/herb use?</a:t>
            </a:r>
          </a:p>
          <a:p>
            <a:r>
              <a:rPr lang="en-US" dirty="0"/>
              <a:t>Any history of cancer?</a:t>
            </a:r>
          </a:p>
          <a:p>
            <a:r>
              <a:rPr lang="en-US" dirty="0"/>
              <a:t>Any recent infections?</a:t>
            </a:r>
          </a:p>
          <a:p>
            <a:r>
              <a:rPr lang="en-US" dirty="0"/>
              <a:t>Any evidence of bleeding (</a:t>
            </a:r>
            <a:r>
              <a:rPr lang="en-US" dirty="0" err="1"/>
              <a:t>epitaxis,GI</a:t>
            </a:r>
            <a:r>
              <a:rPr lang="en-US" dirty="0"/>
              <a:t>, </a:t>
            </a:r>
            <a:r>
              <a:rPr lang="en-US" dirty="0" err="1"/>
              <a:t>etc</a:t>
            </a:r>
            <a:r>
              <a:rPr lang="en-US" dirty="0"/>
              <a:t>)</a:t>
            </a:r>
          </a:p>
          <a:p>
            <a:r>
              <a:rPr lang="en-US" dirty="0"/>
              <a:t>General HPI </a:t>
            </a:r>
          </a:p>
        </p:txBody>
      </p:sp>
      <p:pic>
        <p:nvPicPr>
          <p:cNvPr id="5" name="Audio 4">
            <a:hlinkClick r:id="" action="ppaction://media"/>
            <a:extLst>
              <a:ext uri="{FF2B5EF4-FFF2-40B4-BE49-F238E27FC236}">
                <a16:creationId xmlns:a16="http://schemas.microsoft.com/office/drawing/2014/main" id="{09E1F93E-1835-4FD9-9424-97C15733FB7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20396136"/>
      </p:ext>
    </p:extLst>
  </p:cSld>
  <p:clrMapOvr>
    <a:masterClrMapping/>
  </p:clrMapOvr>
  <mc:AlternateContent xmlns:mc="http://schemas.openxmlformats.org/markup-compatibility/2006">
    <mc:Choice xmlns:p14="http://schemas.microsoft.com/office/powerpoint/2010/main" Requires="p14">
      <p:transition p14:dur="0" advTm="74025"/>
    </mc:Choice>
    <mc:Fallback>
      <p:transition advTm="74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 calcmode="lin" valueType="num">
                                      <p:cBhvr additive="base">
                                        <p:cTn id="2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 calcmode="lin" valueType="num">
                                      <p:cBhvr additive="base">
                                        <p:cTn id="3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lgn="ctr"/>
            <a:r>
              <a:rPr lang="en-US" sz="3300" b="1" dirty="0"/>
              <a:t>History/Physical/Symptom: DIC</a:t>
            </a:r>
            <a:br>
              <a:rPr lang="en-US" dirty="0"/>
            </a:br>
            <a:endParaRPr lang="en-US" dirty="0"/>
          </a:p>
        </p:txBody>
      </p:sp>
      <p:sp>
        <p:nvSpPr>
          <p:cNvPr id="3" name="Content Placeholder 2"/>
          <p:cNvSpPr>
            <a:spLocks noGrp="1"/>
          </p:cNvSpPr>
          <p:nvPr>
            <p:ph idx="1"/>
          </p:nvPr>
        </p:nvSpPr>
        <p:spPr>
          <a:xfrm>
            <a:off x="457200" y="1295400"/>
            <a:ext cx="7467600" cy="5181600"/>
          </a:xfrm>
        </p:spPr>
        <p:txBody>
          <a:bodyPr>
            <a:normAutofit fontScale="77500" lnSpcReduction="20000"/>
          </a:bodyPr>
          <a:lstStyle/>
          <a:p>
            <a:r>
              <a:rPr lang="en-US" dirty="0"/>
              <a:t>Incidence: about 1% of hospitalized patients. </a:t>
            </a:r>
          </a:p>
          <a:p>
            <a:r>
              <a:rPr lang="en-US" dirty="0"/>
              <a:t>Two types: acute and chronic. We will focus on acute; chronic is not life-threatening.  </a:t>
            </a:r>
          </a:p>
          <a:p>
            <a:r>
              <a:rPr lang="en-US" dirty="0"/>
              <a:t>Common causes: bacterial sepsis, transfusion reactions, snake bites, malignant disorders, obstetric causes (present in ½ of women with </a:t>
            </a:r>
            <a:r>
              <a:rPr lang="en-US" dirty="0" err="1"/>
              <a:t>abruptio</a:t>
            </a:r>
            <a:r>
              <a:rPr lang="en-US" dirty="0"/>
              <a:t> placenta and amniotic fluid embolism), and trauma (higher risk if brain trauma).</a:t>
            </a:r>
          </a:p>
          <a:p>
            <a:r>
              <a:rPr lang="en-US" dirty="0"/>
              <a:t>May see signs of ischemic damage to lungs, kidney, liver, brain, and other organs. </a:t>
            </a:r>
          </a:p>
          <a:p>
            <a:r>
              <a:rPr lang="en-US" dirty="0"/>
              <a:t>Hemodynamic instability and shock are common in patients with DIC. </a:t>
            </a:r>
          </a:p>
          <a:p>
            <a:r>
              <a:rPr lang="en-US" dirty="0"/>
              <a:t>Often manifests as sudden bleeding from 3 unrelated sited. </a:t>
            </a:r>
          </a:p>
          <a:p>
            <a:r>
              <a:rPr lang="en-US" dirty="0"/>
              <a:t>Clinically sick.</a:t>
            </a:r>
          </a:p>
        </p:txBody>
      </p:sp>
      <p:pic>
        <p:nvPicPr>
          <p:cNvPr id="4" name="Audio 3">
            <a:hlinkClick r:id="" action="ppaction://media"/>
            <a:extLst>
              <a:ext uri="{FF2B5EF4-FFF2-40B4-BE49-F238E27FC236}">
                <a16:creationId xmlns:a16="http://schemas.microsoft.com/office/drawing/2014/main" id="{FC6B1638-257D-4998-983B-8D68A9B741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20396136"/>
      </p:ext>
    </p:extLst>
  </p:cSld>
  <p:clrMapOvr>
    <a:masterClrMapping/>
  </p:clrMapOvr>
  <mc:AlternateContent xmlns:mc="http://schemas.openxmlformats.org/markup-compatibility/2006">
    <mc:Choice xmlns:p14="http://schemas.microsoft.com/office/powerpoint/2010/main" Requires="p14">
      <p:transition spd="slow" p14:dur="2000" advTm="138269"/>
    </mc:Choice>
    <mc:Fallback>
      <p:transition spd="slow" advTm="138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lgn="ctr"/>
            <a:r>
              <a:rPr lang="en-US" sz="3000" b="1" dirty="0"/>
              <a:t>History/Physical/Symptom: ITP</a:t>
            </a:r>
            <a:br>
              <a:rPr lang="en-US" sz="3000" dirty="0"/>
            </a:br>
            <a:endParaRPr lang="en-US" sz="3000" dirty="0"/>
          </a:p>
        </p:txBody>
      </p:sp>
      <p:sp>
        <p:nvSpPr>
          <p:cNvPr id="3" name="Content Placeholder 2"/>
          <p:cNvSpPr>
            <a:spLocks noGrp="1"/>
          </p:cNvSpPr>
          <p:nvPr>
            <p:ph idx="1"/>
          </p:nvPr>
        </p:nvSpPr>
        <p:spPr/>
        <p:txBody>
          <a:bodyPr>
            <a:normAutofit fontScale="85000" lnSpcReduction="20000"/>
          </a:bodyPr>
          <a:lstStyle/>
          <a:p>
            <a:r>
              <a:rPr lang="en-US" dirty="0"/>
              <a:t>Incidence: about 2/100,000 adults/year. </a:t>
            </a:r>
          </a:p>
          <a:p>
            <a:r>
              <a:rPr lang="en-US" dirty="0"/>
              <a:t>Often secondary to another disorder: SLE, HIV, HCV, and possibly H. Pylori. </a:t>
            </a:r>
          </a:p>
          <a:p>
            <a:r>
              <a:rPr lang="en-US" dirty="0"/>
              <a:t>Patients asymptomatic or present with ecchymosis/</a:t>
            </a:r>
            <a:r>
              <a:rPr lang="en-US" dirty="0" err="1"/>
              <a:t>petechi</a:t>
            </a:r>
            <a:r>
              <a:rPr lang="en-US" dirty="0"/>
              <a:t>. May report heavy menstrual bleeding if female or have history of GI bleed or mucosal bleeding. </a:t>
            </a:r>
          </a:p>
          <a:p>
            <a:r>
              <a:rPr lang="en-US" dirty="0"/>
              <a:t>Often follows acute infection.</a:t>
            </a:r>
          </a:p>
          <a:p>
            <a:r>
              <a:rPr lang="en-US" dirty="0"/>
              <a:t>If wet purpura (blood blisters in mouth) and retinal hemorrhages present, caution as they may precede massive bleeding. </a:t>
            </a:r>
          </a:p>
          <a:p>
            <a:r>
              <a:rPr lang="en-US" dirty="0"/>
              <a:t>Not usually clinically sick. </a:t>
            </a:r>
          </a:p>
          <a:p>
            <a:endParaRPr lang="en-US" dirty="0"/>
          </a:p>
        </p:txBody>
      </p:sp>
      <p:pic>
        <p:nvPicPr>
          <p:cNvPr id="4" name="Audio 3">
            <a:hlinkClick r:id="" action="ppaction://media"/>
            <a:extLst>
              <a:ext uri="{FF2B5EF4-FFF2-40B4-BE49-F238E27FC236}">
                <a16:creationId xmlns:a16="http://schemas.microsoft.com/office/drawing/2014/main" id="{FD67DC87-6B26-4264-9AE2-B082FA2A0E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20396136"/>
      </p:ext>
    </p:extLst>
  </p:cSld>
  <p:clrMapOvr>
    <a:masterClrMapping/>
  </p:clrMapOvr>
  <mc:AlternateContent xmlns:mc="http://schemas.openxmlformats.org/markup-compatibility/2006">
    <mc:Choice xmlns:p14="http://schemas.microsoft.com/office/powerpoint/2010/main" Requires="p14">
      <p:transition spd="slow" p14:dur="2000" advTm="98541"/>
    </mc:Choice>
    <mc:Fallback>
      <p:transition spd="slow" advTm="98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8"/>
</p:tagLst>
</file>

<file path=ppt/tags/tag2.xml><?xml version="1.0" encoding="utf-8"?>
<p:tagLst xmlns:a="http://schemas.openxmlformats.org/drawingml/2006/main" xmlns:r="http://schemas.openxmlformats.org/officeDocument/2006/relationships" xmlns:p="http://schemas.openxmlformats.org/presentationml/2006/main">
  <p:tag name="TIMING" val="|1.5"/>
</p:tagLst>
</file>

<file path=ppt/tags/tag3.xml><?xml version="1.0" encoding="utf-8"?>
<p:tagLst xmlns:a="http://schemas.openxmlformats.org/drawingml/2006/main" xmlns:r="http://schemas.openxmlformats.org/officeDocument/2006/relationships" xmlns:p="http://schemas.openxmlformats.org/presentationml/2006/main">
  <p:tag name="TIMING" val="|41.8|4"/>
</p:tagLst>
</file>

<file path=ppt/tags/tag4.xml><?xml version="1.0" encoding="utf-8"?>
<p:tagLst xmlns:a="http://schemas.openxmlformats.org/drawingml/2006/main" xmlns:r="http://schemas.openxmlformats.org/officeDocument/2006/relationships" xmlns:p="http://schemas.openxmlformats.org/presentationml/2006/main">
  <p:tag name="TIMING" val="|38.8"/>
</p:tagLst>
</file>

<file path=ppt/tags/tag5.xml><?xml version="1.0" encoding="utf-8"?>
<p:tagLst xmlns:a="http://schemas.openxmlformats.org/drawingml/2006/main" xmlns:r="http://schemas.openxmlformats.org/officeDocument/2006/relationships" xmlns:p="http://schemas.openxmlformats.org/presentationml/2006/main">
  <p:tag name="TIMING" val="|37.7"/>
</p:tagLst>
</file>

<file path=ppt/tags/tag6.xml><?xml version="1.0" encoding="utf-8"?>
<p:tagLst xmlns:a="http://schemas.openxmlformats.org/drawingml/2006/main" xmlns:r="http://schemas.openxmlformats.org/officeDocument/2006/relationships" xmlns:p="http://schemas.openxmlformats.org/presentationml/2006/main">
  <p:tag name="TIMING" val="|25.8"/>
</p:tagLst>
</file>

<file path=ppt/tags/tag7.xml><?xml version="1.0" encoding="utf-8"?>
<p:tagLst xmlns:a="http://schemas.openxmlformats.org/drawingml/2006/main" xmlns:r="http://schemas.openxmlformats.org/officeDocument/2006/relationships" xmlns:p="http://schemas.openxmlformats.org/presentationml/2006/main">
  <p:tag name="TIMING" val="|22.1"/>
</p:tagLst>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0</TotalTime>
  <Words>3252</Words>
  <Application>Microsoft Office PowerPoint</Application>
  <PresentationFormat>On-screen Show (4:3)</PresentationFormat>
  <Paragraphs>255</Paragraphs>
  <Slides>31</Slides>
  <Notes>19</Notes>
  <HiddenSlides>0</HiddenSlides>
  <MMClips>31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Franklin Gothic Book</vt:lpstr>
      <vt:lpstr>Wingdings 2</vt:lpstr>
      <vt:lpstr>Technic</vt:lpstr>
      <vt:lpstr>PowerPoint Presentation</vt:lpstr>
      <vt:lpstr>Disseminated Intravascular Coagulation (DIC) </vt:lpstr>
      <vt:lpstr>Immune Thrombocytopenic Purpura (ITP) </vt:lpstr>
      <vt:lpstr>Thrombotic Thrombocytopenic Purpura (TTP) </vt:lpstr>
      <vt:lpstr>Coagulopathies Overview</vt:lpstr>
      <vt:lpstr>History/Physical/Symptom: General </vt:lpstr>
      <vt:lpstr>Case Study</vt:lpstr>
      <vt:lpstr>History/Physical/Symptom: DIC </vt:lpstr>
      <vt:lpstr>History/Physical/Symptom: ITP </vt:lpstr>
      <vt:lpstr>History/Physical/Symptom: TTP </vt:lpstr>
      <vt:lpstr>Case Study</vt:lpstr>
      <vt:lpstr>Laboratory Data</vt:lpstr>
      <vt:lpstr>Normal Values </vt:lpstr>
      <vt:lpstr>Laboratory data: DIC </vt:lpstr>
      <vt:lpstr>Laboratory data: ITP </vt:lpstr>
      <vt:lpstr>Laboratory data: TTP </vt:lpstr>
      <vt:lpstr>Case Study</vt:lpstr>
      <vt:lpstr>Treatment: Overall </vt:lpstr>
      <vt:lpstr>Treatment: Replacement guidelines TTP AND ITP </vt:lpstr>
      <vt:lpstr>DIC Transfusion</vt:lpstr>
      <vt:lpstr>Case Study</vt:lpstr>
      <vt:lpstr>Treatment: DIC</vt:lpstr>
      <vt:lpstr>Treatment: ITP</vt:lpstr>
      <vt:lpstr>Treatment: TTP</vt:lpstr>
      <vt:lpstr>Case Study</vt:lpstr>
      <vt:lpstr>Review Questions</vt:lpstr>
      <vt:lpstr>Review Questions</vt:lpstr>
      <vt:lpstr>Review Questions</vt:lpstr>
      <vt:lpstr>Review Questions</vt:lpstr>
      <vt:lpstr>References</vt:lpstr>
      <vt:lpstr>References</vt:lpstr>
    </vt:vector>
  </TitlesOfParts>
  <Company>University of Kentucky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DPHAMICGJ047294</dc:creator>
  <cp:lastModifiedBy>Shane Slone</cp:lastModifiedBy>
  <cp:revision>36</cp:revision>
  <dcterms:created xsi:type="dcterms:W3CDTF">2016-02-14T15:34:56Z</dcterms:created>
  <dcterms:modified xsi:type="dcterms:W3CDTF">2019-09-11T16:59:45Z</dcterms:modified>
</cp:coreProperties>
</file>